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8" r:id="rId2"/>
  </p:sldMasterIdLst>
  <p:notesMasterIdLst>
    <p:notesMasterId r:id="rId31"/>
  </p:notesMasterIdLst>
  <p:sldIdLst>
    <p:sldId id="683" r:id="rId3"/>
    <p:sldId id="684" r:id="rId4"/>
    <p:sldId id="329" r:id="rId5"/>
    <p:sldId id="687" r:id="rId6"/>
    <p:sldId id="690" r:id="rId7"/>
    <p:sldId id="692" r:id="rId8"/>
    <p:sldId id="693" r:id="rId9"/>
    <p:sldId id="694" r:id="rId10"/>
    <p:sldId id="695" r:id="rId11"/>
    <p:sldId id="696" r:id="rId12"/>
    <p:sldId id="698" r:id="rId13"/>
    <p:sldId id="289" r:id="rId14"/>
    <p:sldId id="339" r:id="rId15"/>
    <p:sldId id="341" r:id="rId16"/>
    <p:sldId id="258" r:id="rId17"/>
    <p:sldId id="685" r:id="rId18"/>
    <p:sldId id="310" r:id="rId19"/>
    <p:sldId id="340" r:id="rId20"/>
    <p:sldId id="703" r:id="rId21"/>
    <p:sldId id="700" r:id="rId22"/>
    <p:sldId id="702" r:id="rId23"/>
    <p:sldId id="331" r:id="rId24"/>
    <p:sldId id="319" r:id="rId25"/>
    <p:sldId id="330" r:id="rId26"/>
    <p:sldId id="337" r:id="rId27"/>
    <p:sldId id="699" r:id="rId28"/>
    <p:sldId id="287" r:id="rId29"/>
    <p:sldId id="7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say, Brianna" initials="LB" lastIdx="1" clrIdx="0">
    <p:extLst>
      <p:ext uri="{19B8F6BF-5375-455C-9EA6-DF929625EA0E}">
        <p15:presenceInfo xmlns:p15="http://schemas.microsoft.com/office/powerpoint/2012/main" userId="S::lindsabr@upenn.edu::fa362ff8-b0c4-401d-bd93-8aeec4a879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FF"/>
    <a:srgbClr val="CC0000"/>
    <a:srgbClr val="D883FF"/>
    <a:srgbClr val="FF85FF"/>
    <a:srgbClr val="243A45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4" autoAdjust="0"/>
    <p:restoredTop sz="92401" autoAdjust="0"/>
  </p:normalViewPr>
  <p:slideViewPr>
    <p:cSldViewPr snapToGrid="0">
      <p:cViewPr varScale="1">
        <p:scale>
          <a:sx n="86" d="100"/>
          <a:sy n="86" d="100"/>
        </p:scale>
        <p:origin x="96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7849750125305"/>
          <c:y val="5.9678175782177163E-2"/>
          <c:w val="0.83056496767351795"/>
          <c:h val="0.768137789963778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Sheet1!$A$2:$A$17</c:f>
              <c:strCache>
                <c:ptCount val="15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  <c:pt idx="12">
                  <c:v>Feb</c:v>
                </c:pt>
                <c:pt idx="13">
                  <c:v>Mar</c:v>
                </c:pt>
                <c:pt idx="14">
                  <c:v>Apr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516</c:v>
                </c:pt>
                <c:pt idx="1">
                  <c:v>1059</c:v>
                </c:pt>
                <c:pt idx="2">
                  <c:v>581</c:v>
                </c:pt>
                <c:pt idx="3">
                  <c:v>324</c:v>
                </c:pt>
                <c:pt idx="4">
                  <c:v>392</c:v>
                </c:pt>
                <c:pt idx="5">
                  <c:v>528</c:v>
                </c:pt>
                <c:pt idx="6">
                  <c:v>625</c:v>
                </c:pt>
                <c:pt idx="7">
                  <c:v>702</c:v>
                </c:pt>
                <c:pt idx="8">
                  <c:v>963</c:v>
                </c:pt>
                <c:pt idx="9">
                  <c:v>876</c:v>
                </c:pt>
                <c:pt idx="10">
                  <c:v>807</c:v>
                </c:pt>
                <c:pt idx="11">
                  <c:v>785</c:v>
                </c:pt>
                <c:pt idx="12">
                  <c:v>781</c:v>
                </c:pt>
                <c:pt idx="13">
                  <c:v>872</c:v>
                </c:pt>
                <c:pt idx="14">
                  <c:v>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F2-46F6-8603-DA0365A1A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32832"/>
        <c:axId val="16529552"/>
      </c:lineChart>
      <c:catAx>
        <c:axId val="1653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9552"/>
        <c:crosses val="autoZero"/>
        <c:auto val="1"/>
        <c:lblAlgn val="ctr"/>
        <c:lblOffset val="100"/>
        <c:noMultiLvlLbl val="0"/>
      </c:catAx>
      <c:valAx>
        <c:axId val="1652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457198587764652"/>
          <c:y val="0.73048429685881733"/>
          <c:w val="0.48542801412235353"/>
          <c:h val="9.8192766759875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Terminology Processing:</a:t>
            </a:r>
            <a:r>
              <a:rPr lang="en-US" baseline="0" dirty="0"/>
              <a:t> Variables and Categories</a:t>
            </a:r>
            <a:endParaRPr lang="en-US" dirty="0"/>
          </a:p>
        </c:rich>
      </c:tx>
      <c:layout>
        <c:manualLayout>
          <c:xMode val="edge"/>
          <c:yMode val="edge"/>
          <c:x val="0.23721294038264662"/>
          <c:y val="3.07649076568283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FB-4D86-8DD8-559646BE490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FB-4D86-8DD8-559646BE490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FB-4D86-8DD8-559646BE49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2FB-4D86-8DD8-559646BE49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2FB-4D86-8DD8-559646BE490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2FB-4D86-8DD8-559646BE490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2FB-4D86-8DD8-559646BE4902}"/>
              </c:ext>
            </c:extLst>
          </c:dPt>
          <c:cat>
            <c:strRef>
              <c:f>Sheet1!$A$19:$A$25</c:f>
              <c:strCache>
                <c:ptCount val="7"/>
                <c:pt idx="0">
                  <c:v>GEMS</c:v>
                </c:pt>
                <c:pt idx="1">
                  <c:v>GEMS-HUAS</c:v>
                </c:pt>
                <c:pt idx="2">
                  <c:v>GEMS1A</c:v>
                </c:pt>
                <c:pt idx="3">
                  <c:v>GEMS1A-HUAS</c:v>
                </c:pt>
                <c:pt idx="4">
                  <c:v>MAL-ED</c:v>
                </c:pt>
                <c:pt idx="5">
                  <c:v>VIDA</c:v>
                </c:pt>
                <c:pt idx="6">
                  <c:v>PERCH</c:v>
                </c:pt>
              </c:strCache>
            </c:strRef>
          </c:cat>
          <c:val>
            <c:numRef>
              <c:f>Sheet1!$B$19:$B$25</c:f>
              <c:numCache>
                <c:formatCode>General</c:formatCode>
                <c:ptCount val="7"/>
                <c:pt idx="0">
                  <c:v>720</c:v>
                </c:pt>
                <c:pt idx="1">
                  <c:v>336</c:v>
                </c:pt>
                <c:pt idx="2">
                  <c:v>715</c:v>
                </c:pt>
                <c:pt idx="3">
                  <c:v>90</c:v>
                </c:pt>
                <c:pt idx="4">
                  <c:v>1081</c:v>
                </c:pt>
                <c:pt idx="5">
                  <c:v>837</c:v>
                </c:pt>
                <c:pt idx="6">
                  <c:v>1332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2FB-4D86-8DD8-559646BE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-27"/>
        <c:axId val="583665664"/>
        <c:axId val="583668616"/>
      </c:barChart>
      <c:catAx>
        <c:axId val="58366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668616"/>
        <c:crosses val="autoZero"/>
        <c:auto val="1"/>
        <c:lblAlgn val="ctr"/>
        <c:lblOffset val="100"/>
        <c:noMultiLvlLbl val="0"/>
      </c:catAx>
      <c:valAx>
        <c:axId val="583668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</a:t>
                </a:r>
                <a:r>
                  <a:rPr lang="en-US" baseline="0" dirty="0"/>
                  <a:t> of Terms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66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 w="349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DDAC-14F8-420B-9A1B-4BEB47E135FF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E1FB4-4A03-43A9-9520-2F02771EB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2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Scientific Data…</a:t>
            </a:r>
          </a:p>
          <a:p>
            <a:r>
              <a:rPr lang="en-US" dirty="0"/>
              <a:t>Clinical and public health data has been among the slowest to move towards open access</a:t>
            </a:r>
          </a:p>
          <a:p>
            <a:r>
              <a:rPr lang="en-US" dirty="0"/>
              <a:t>Legitimate ethical concerns</a:t>
            </a:r>
          </a:p>
          <a:p>
            <a:r>
              <a:rPr lang="en-US" dirty="0"/>
              <a:t>Greater use of research data</a:t>
            </a:r>
          </a:p>
          <a:p>
            <a:r>
              <a:rPr lang="en-US" dirty="0"/>
              <a:t>Generation of novel findings </a:t>
            </a:r>
          </a:p>
          <a:p>
            <a:r>
              <a:rPr lang="en-US" dirty="0"/>
              <a:t>Development of new research collaborations </a:t>
            </a:r>
          </a:p>
          <a:p>
            <a:r>
              <a:rPr lang="en-US" dirty="0"/>
              <a:t>Improved reliability through enabling independent evaluation </a:t>
            </a:r>
          </a:p>
          <a:p>
            <a:r>
              <a:rPr lang="en-US" dirty="0"/>
              <a:t>Transparency about the uses of public and private funding, increasing accountability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4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study in cross-silo data integration: Integrating clinical &amp; epidemiological information from </a:t>
            </a:r>
            <a:r>
              <a:rPr lang="en-US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ClinEpiDB.org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microbiome data from </a:t>
            </a:r>
            <a:r>
              <a:rPr lang="en-US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MicrobiomeDB.org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up on observations from the GEMS study that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Giardia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 is 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correlated with moderate-to-severe diarrhea, throughout the world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ClinEpiDB users might be prompted to ask whether the gut microbiome provides any possible insights into the basis for this surprising finding.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Taxon abundance information was extracted from GEMS microbiome data freely available through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MicrobiomeDB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(courtesy of the study investigators), and integrated with GEMS diarrheal status, case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information, and other clinical metadata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same patients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ClinEpiDB (also provided courtesy of GEMS investigators). 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Giardia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infection is associated with a significant reduction in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Gamma-proteobacteria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2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many known pathogens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Shigella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Salmonella,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there are far more gamma-proteobacteria in diarrhea cases than controls (as expected), but far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Giardia+ samples than Giardia– samples (in both cases and controls).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analysis also reveals significant enrichment of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Prevotellaceae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Giardia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-infected children, regardless of their diarrheal status. 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on the live site, users can dive deeper, dynamically exploring taxon distribution at the genus or species level, examining associations with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Shigella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rotavirus infection,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suggesting testable hypotheses that might be used inform future trial design about the relationship between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Giardia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bacterial taxa associated with enteric disease … with important implications for appropriate antibiotic or probiotic treatment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analyses are readily accessible to any interested party worldwide, without specialized informatics or statistical training, or restrictive and time-consuming data-access agreements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E3DF4-2026-4A47-AEA8-828F88E21F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E1FB4-4A03-43A9-9520-2F02771EBD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1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55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*Note observations are no</a:t>
            </a:r>
            <a:r>
              <a:rPr lang="en-US" baseline="0" dirty="0"/>
              <a:t>t counted separately for separate variables but can be through of the number of ‘rows’ in a dataset; variables that were collected at the same collection time point or in a cross-sectional nature are considered part of the same observation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85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9004"/>
            <a:ext cx="9144000" cy="20637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7518"/>
            <a:ext cx="9144000" cy="6002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276" y="344072"/>
            <a:ext cx="7357478" cy="2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37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4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4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3198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Head + Copy - Text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7" y="1487234"/>
            <a:ext cx="11106151" cy="5370766"/>
          </a:xfrm>
        </p:spPr>
        <p:txBody>
          <a:bodyPr>
            <a:normAutofit/>
          </a:bodyPr>
          <a:lstStyle>
            <a:lvl1pPr marL="288925" indent="-27781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2000" b="0" baseline="0"/>
            </a:lvl1pPr>
            <a:lvl2pPr marL="171438" indent="-171438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>
                <a:solidFill>
                  <a:schemeClr val="tx1"/>
                </a:solidFill>
              </a:defRPr>
            </a:lvl2pPr>
            <a:lvl3pPr marL="577850" indent="-28892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800" baseline="0">
                <a:solidFill>
                  <a:schemeClr val="tx1"/>
                </a:solidFill>
              </a:defRPr>
            </a:lvl3pPr>
            <a:lvl4pPr marL="857250" indent="-279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4pPr>
            <a:lvl5pPr marL="1146175" indent="-28892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5pPr>
            <a:lvl6pPr marL="1436688" indent="-290513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200"/>
            </a:lvl6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2"/>
            <a:r>
              <a:rPr lang="en-US" dirty="0"/>
              <a:t>Bullet list level two</a:t>
            </a:r>
          </a:p>
          <a:p>
            <a:pPr lvl="3"/>
            <a:r>
              <a:rPr lang="en-US" dirty="0"/>
              <a:t>Bullet list level three</a:t>
            </a:r>
          </a:p>
          <a:p>
            <a:pPr lvl="4"/>
            <a:r>
              <a:rPr lang="en-US" dirty="0"/>
              <a:t>Bullet list level four</a:t>
            </a:r>
          </a:p>
          <a:p>
            <a:pPr lvl="5"/>
            <a:r>
              <a:rPr lang="en-US" dirty="0"/>
              <a:t>Bullet list level five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495703"/>
            <a:ext cx="7334934" cy="697577"/>
          </a:xfrm>
        </p:spPr>
        <p:txBody>
          <a:bodyPr lIns="365760">
            <a:noAutofit/>
          </a:bodyPr>
          <a:lstStyle>
            <a:lvl1pPr>
              <a:defRPr sz="2800" b="1" i="0" baseline="0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en-US" dirty="0"/>
              <a:t>Insert Headline Here- Up to full width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02" y="188442"/>
            <a:ext cx="4161020" cy="12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9004"/>
            <a:ext cx="9144000" cy="20637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7518"/>
            <a:ext cx="9144000" cy="6002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76" y="344072"/>
            <a:ext cx="7357478" cy="2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55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6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4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76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12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5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40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0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9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3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54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Head + Copy - Text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7" y="1487234"/>
            <a:ext cx="11106151" cy="5370766"/>
          </a:xfrm>
        </p:spPr>
        <p:txBody>
          <a:bodyPr>
            <a:normAutofit/>
          </a:bodyPr>
          <a:lstStyle>
            <a:lvl1pPr marL="288925" indent="-27781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2000" b="0" baseline="0"/>
            </a:lvl1pPr>
            <a:lvl2pPr marL="171438" indent="-171438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>
                <a:solidFill>
                  <a:schemeClr val="tx1"/>
                </a:solidFill>
              </a:defRPr>
            </a:lvl2pPr>
            <a:lvl3pPr marL="577850" indent="-28892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800" baseline="0">
                <a:solidFill>
                  <a:schemeClr val="tx1"/>
                </a:solidFill>
              </a:defRPr>
            </a:lvl3pPr>
            <a:lvl4pPr marL="857250" indent="-279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4pPr>
            <a:lvl5pPr marL="1146175" indent="-28892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5pPr>
            <a:lvl6pPr marL="1436688" indent="-290513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 sz="1200"/>
            </a:lvl6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2"/>
            <a:r>
              <a:rPr lang="en-US" dirty="0"/>
              <a:t>Bullet list level two</a:t>
            </a:r>
          </a:p>
          <a:p>
            <a:pPr lvl="3"/>
            <a:r>
              <a:rPr lang="en-US" dirty="0"/>
              <a:t>Bullet list level three</a:t>
            </a:r>
          </a:p>
          <a:p>
            <a:pPr lvl="4"/>
            <a:r>
              <a:rPr lang="en-US" dirty="0"/>
              <a:t>Bullet list level four</a:t>
            </a:r>
          </a:p>
          <a:p>
            <a:pPr lvl="5"/>
            <a:r>
              <a:rPr lang="en-US" dirty="0"/>
              <a:t>Bullet list level five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495703"/>
            <a:ext cx="7334934" cy="697577"/>
          </a:xfrm>
        </p:spPr>
        <p:txBody>
          <a:bodyPr lIns="365760">
            <a:noAutofit/>
          </a:bodyPr>
          <a:lstStyle>
            <a:lvl1pPr>
              <a:defRPr sz="2800" b="1" i="0" baseline="0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en-US" dirty="0"/>
              <a:t>Insert Headline Here- Up to full width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02" y="188442"/>
            <a:ext cx="4161020" cy="12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37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0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2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6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0F519-51F8-49EF-BDC9-8AB025AC08A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41807-4440-49DC-A7FF-0D188E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999" y="2340546"/>
            <a:ext cx="11800114" cy="179312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n-lt"/>
              </a:rPr>
              <a:t>Bioinformatic approaches to incorporate 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epidemiological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055" y="4133279"/>
            <a:ext cx="9144000" cy="535612"/>
          </a:xfrm>
        </p:spPr>
        <p:txBody>
          <a:bodyPr>
            <a:noAutofit/>
          </a:bodyPr>
          <a:lstStyle/>
          <a:p>
            <a:r>
              <a:rPr lang="en-US" sz="2800" dirty="0"/>
              <a:t>Brianna Lindsay, MPH PhD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2609" y="4884806"/>
            <a:ext cx="591159" cy="488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0382" y="4746356"/>
            <a:ext cx="162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@brlindsay88 @ClinEpiDB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F5EFF5-5C9C-44CF-9E2F-BE450D3E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26" y="5497575"/>
            <a:ext cx="6402548" cy="12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dirty="0"/>
              <a:t>Large multi-site cohort with harmonized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95C42-EED6-4F5A-BB62-E596DBEF5B73}"/>
              </a:ext>
            </a:extLst>
          </p:cNvPr>
          <p:cNvSpPr txBox="1"/>
          <p:nvPr/>
        </p:nvSpPr>
        <p:spPr>
          <a:xfrm>
            <a:off x="5994008" y="1511420"/>
            <a:ext cx="5126927" cy="9194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Decisions and methodology implemented at this level…..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03BDF-9353-44B9-BD42-24CA2A2A7507}"/>
              </a:ext>
            </a:extLst>
          </p:cNvPr>
          <p:cNvGrpSpPr/>
          <p:nvPr/>
        </p:nvGrpSpPr>
        <p:grpSpPr>
          <a:xfrm>
            <a:off x="1339556" y="2569889"/>
            <a:ext cx="5585901" cy="930199"/>
            <a:chOff x="1339556" y="2569889"/>
            <a:chExt cx="5585901" cy="930199"/>
          </a:xfrm>
        </p:grpSpPr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764BE5E0-8EFE-4D1A-9FF5-868F0AF45F10}"/>
                </a:ext>
              </a:extLst>
            </p:cNvPr>
            <p:cNvSpPr/>
            <p:nvPr/>
          </p:nvSpPr>
          <p:spPr>
            <a:xfrm rot="5400000">
              <a:off x="1678896" y="2230549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078152-8743-4CD5-ABDF-68393504BE3A}"/>
                </a:ext>
              </a:extLst>
            </p:cNvPr>
            <p:cNvSpPr txBox="1">
              <a:spLocks/>
            </p:cNvSpPr>
            <p:nvPr/>
          </p:nvSpPr>
          <p:spPr>
            <a:xfrm>
              <a:off x="2378443" y="2705183"/>
              <a:ext cx="4547014" cy="79490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Site specific analyses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D4AEC-1448-4FE0-A787-2ED993BBA355}"/>
              </a:ext>
            </a:extLst>
          </p:cNvPr>
          <p:cNvGrpSpPr/>
          <p:nvPr/>
        </p:nvGrpSpPr>
        <p:grpSpPr>
          <a:xfrm>
            <a:off x="2821231" y="3566934"/>
            <a:ext cx="5805608" cy="998304"/>
            <a:chOff x="2821231" y="3566934"/>
            <a:chExt cx="5805608" cy="998304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E948DED9-49CD-4A32-BBD3-78362327273A}"/>
                </a:ext>
              </a:extLst>
            </p:cNvPr>
            <p:cNvSpPr txBox="1">
              <a:spLocks/>
            </p:cNvSpPr>
            <p:nvPr/>
          </p:nvSpPr>
          <p:spPr>
            <a:xfrm>
              <a:off x="3687289" y="3566934"/>
              <a:ext cx="4939550" cy="998304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Nested case/control analysis</a:t>
              </a:r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85EBB20D-07D0-42E0-AD31-B8EAF5B9F29C}"/>
                </a:ext>
              </a:extLst>
            </p:cNvPr>
            <p:cNvSpPr/>
            <p:nvPr/>
          </p:nvSpPr>
          <p:spPr>
            <a:xfrm rot="5400000">
              <a:off x="3160571" y="3277272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9175E-E5BC-44B0-B14F-26E47D2B86D3}"/>
              </a:ext>
            </a:extLst>
          </p:cNvPr>
          <p:cNvGrpSpPr/>
          <p:nvPr/>
        </p:nvGrpSpPr>
        <p:grpSpPr>
          <a:xfrm>
            <a:off x="4452951" y="4632084"/>
            <a:ext cx="7503546" cy="1154237"/>
            <a:chOff x="4452951" y="4632084"/>
            <a:chExt cx="7503546" cy="1154237"/>
          </a:xfrm>
        </p:grpSpPr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CC1A22A9-6378-4E2B-B396-87706A26F5E4}"/>
                </a:ext>
              </a:extLst>
            </p:cNvPr>
            <p:cNvSpPr txBox="1">
              <a:spLocks/>
            </p:cNvSpPr>
            <p:nvPr/>
          </p:nvSpPr>
          <p:spPr>
            <a:xfrm>
              <a:off x="5721246" y="4632084"/>
              <a:ext cx="6235251" cy="115423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Measure biomarker expression</a:t>
              </a:r>
            </a:p>
          </p:txBody>
        </p:sp>
        <p:sp>
          <p:nvSpPr>
            <p:cNvPr id="20" name="Arrow: Bent-Up 19">
              <a:extLst>
                <a:ext uri="{FF2B5EF4-FFF2-40B4-BE49-F238E27FC236}">
                  <a16:creationId xmlns:a16="http://schemas.microsoft.com/office/drawing/2014/main" id="{63856B50-F700-4C0C-83BA-6658C90D1A6C}"/>
                </a:ext>
              </a:extLst>
            </p:cNvPr>
            <p:cNvSpPr/>
            <p:nvPr/>
          </p:nvSpPr>
          <p:spPr>
            <a:xfrm rot="5400000">
              <a:off x="4792291" y="4323995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C14BBB-33C7-4806-824B-CD1ED42F34B0}"/>
              </a:ext>
            </a:extLst>
          </p:cNvPr>
          <p:cNvGrpSpPr/>
          <p:nvPr/>
        </p:nvGrpSpPr>
        <p:grpSpPr>
          <a:xfrm>
            <a:off x="6376253" y="5710058"/>
            <a:ext cx="5815747" cy="840219"/>
            <a:chOff x="6376253" y="5710058"/>
            <a:chExt cx="5815747" cy="840219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4EFDF8E0-9D02-4DAF-AAD8-5D45B90C6728}"/>
                </a:ext>
              </a:extLst>
            </p:cNvPr>
            <p:cNvSpPr txBox="1">
              <a:spLocks/>
            </p:cNvSpPr>
            <p:nvPr/>
          </p:nvSpPr>
          <p:spPr>
            <a:xfrm>
              <a:off x="7490086" y="5853166"/>
              <a:ext cx="4701914" cy="69711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Pathogen sequencing</a:t>
              </a:r>
            </a:p>
          </p:txBody>
        </p:sp>
        <p:sp>
          <p:nvSpPr>
            <p:cNvPr id="21" name="Arrow: Bent-Up 20">
              <a:extLst>
                <a:ext uri="{FF2B5EF4-FFF2-40B4-BE49-F238E27FC236}">
                  <a16:creationId xmlns:a16="http://schemas.microsoft.com/office/drawing/2014/main" id="{15847296-4B25-46DC-B372-8DEA4F1CB5A4}"/>
                </a:ext>
              </a:extLst>
            </p:cNvPr>
            <p:cNvSpPr/>
            <p:nvPr/>
          </p:nvSpPr>
          <p:spPr>
            <a:xfrm rot="5400000">
              <a:off x="6715593" y="5370718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dirty="0"/>
              <a:t>Large multi-site cohort with harmonized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95C42-EED6-4F5A-BB62-E596DBEF5B73}"/>
              </a:ext>
            </a:extLst>
          </p:cNvPr>
          <p:cNvSpPr txBox="1"/>
          <p:nvPr/>
        </p:nvSpPr>
        <p:spPr>
          <a:xfrm>
            <a:off x="5994008" y="1511420"/>
            <a:ext cx="5126927" cy="9194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Decisions and methodology implemented at this level…..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03BDF-9353-44B9-BD42-24CA2A2A7507}"/>
              </a:ext>
            </a:extLst>
          </p:cNvPr>
          <p:cNvGrpSpPr/>
          <p:nvPr/>
        </p:nvGrpSpPr>
        <p:grpSpPr>
          <a:xfrm>
            <a:off x="1339556" y="2569889"/>
            <a:ext cx="5585901" cy="930199"/>
            <a:chOff x="1339556" y="2569889"/>
            <a:chExt cx="5585901" cy="930199"/>
          </a:xfrm>
        </p:grpSpPr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764BE5E0-8EFE-4D1A-9FF5-868F0AF45F10}"/>
                </a:ext>
              </a:extLst>
            </p:cNvPr>
            <p:cNvSpPr/>
            <p:nvPr/>
          </p:nvSpPr>
          <p:spPr>
            <a:xfrm rot="5400000">
              <a:off x="1678896" y="2230549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078152-8743-4CD5-ABDF-68393504BE3A}"/>
                </a:ext>
              </a:extLst>
            </p:cNvPr>
            <p:cNvSpPr txBox="1">
              <a:spLocks/>
            </p:cNvSpPr>
            <p:nvPr/>
          </p:nvSpPr>
          <p:spPr>
            <a:xfrm>
              <a:off x="2378443" y="2705183"/>
              <a:ext cx="4547014" cy="79490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Site specific analyses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D4AEC-1448-4FE0-A787-2ED993BBA355}"/>
              </a:ext>
            </a:extLst>
          </p:cNvPr>
          <p:cNvGrpSpPr/>
          <p:nvPr/>
        </p:nvGrpSpPr>
        <p:grpSpPr>
          <a:xfrm>
            <a:off x="2821231" y="3566934"/>
            <a:ext cx="5805608" cy="998304"/>
            <a:chOff x="2821231" y="3566934"/>
            <a:chExt cx="5805608" cy="998304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E948DED9-49CD-4A32-BBD3-78362327273A}"/>
                </a:ext>
              </a:extLst>
            </p:cNvPr>
            <p:cNvSpPr txBox="1">
              <a:spLocks/>
            </p:cNvSpPr>
            <p:nvPr/>
          </p:nvSpPr>
          <p:spPr>
            <a:xfrm>
              <a:off x="3687289" y="3566934"/>
              <a:ext cx="4939550" cy="998304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Nested case/control analysis</a:t>
              </a:r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85EBB20D-07D0-42E0-AD31-B8EAF5B9F29C}"/>
                </a:ext>
              </a:extLst>
            </p:cNvPr>
            <p:cNvSpPr/>
            <p:nvPr/>
          </p:nvSpPr>
          <p:spPr>
            <a:xfrm rot="5400000">
              <a:off x="3160571" y="3277272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9175E-E5BC-44B0-B14F-26E47D2B86D3}"/>
              </a:ext>
            </a:extLst>
          </p:cNvPr>
          <p:cNvGrpSpPr/>
          <p:nvPr/>
        </p:nvGrpSpPr>
        <p:grpSpPr>
          <a:xfrm>
            <a:off x="4452951" y="4632084"/>
            <a:ext cx="7503546" cy="1154237"/>
            <a:chOff x="4452951" y="4632084"/>
            <a:chExt cx="7503546" cy="1154237"/>
          </a:xfrm>
        </p:grpSpPr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CC1A22A9-6378-4E2B-B396-87706A26F5E4}"/>
                </a:ext>
              </a:extLst>
            </p:cNvPr>
            <p:cNvSpPr txBox="1">
              <a:spLocks/>
            </p:cNvSpPr>
            <p:nvPr/>
          </p:nvSpPr>
          <p:spPr>
            <a:xfrm>
              <a:off x="5721246" y="4632084"/>
              <a:ext cx="6235251" cy="115423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Measure biomarker expression</a:t>
              </a:r>
            </a:p>
          </p:txBody>
        </p:sp>
        <p:sp>
          <p:nvSpPr>
            <p:cNvPr id="20" name="Arrow: Bent-Up 19">
              <a:extLst>
                <a:ext uri="{FF2B5EF4-FFF2-40B4-BE49-F238E27FC236}">
                  <a16:creationId xmlns:a16="http://schemas.microsoft.com/office/drawing/2014/main" id="{63856B50-F700-4C0C-83BA-6658C90D1A6C}"/>
                </a:ext>
              </a:extLst>
            </p:cNvPr>
            <p:cNvSpPr/>
            <p:nvPr/>
          </p:nvSpPr>
          <p:spPr>
            <a:xfrm rot="5400000">
              <a:off x="4792291" y="4323995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C14BBB-33C7-4806-824B-CD1ED42F34B0}"/>
              </a:ext>
            </a:extLst>
          </p:cNvPr>
          <p:cNvGrpSpPr/>
          <p:nvPr/>
        </p:nvGrpSpPr>
        <p:grpSpPr>
          <a:xfrm>
            <a:off x="6376253" y="5710058"/>
            <a:ext cx="5815747" cy="840219"/>
            <a:chOff x="6376253" y="5710058"/>
            <a:chExt cx="5815747" cy="840219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4EFDF8E0-9D02-4DAF-AAD8-5D45B90C6728}"/>
                </a:ext>
              </a:extLst>
            </p:cNvPr>
            <p:cNvSpPr txBox="1">
              <a:spLocks/>
            </p:cNvSpPr>
            <p:nvPr/>
          </p:nvSpPr>
          <p:spPr>
            <a:xfrm>
              <a:off x="7490086" y="5853166"/>
              <a:ext cx="4701914" cy="69711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/>
                <a:t>Pathogen sequencing</a:t>
              </a:r>
            </a:p>
          </p:txBody>
        </p:sp>
        <p:sp>
          <p:nvSpPr>
            <p:cNvPr id="21" name="Arrow: Bent-Up 20">
              <a:extLst>
                <a:ext uri="{FF2B5EF4-FFF2-40B4-BE49-F238E27FC236}">
                  <a16:creationId xmlns:a16="http://schemas.microsoft.com/office/drawing/2014/main" id="{15847296-4B25-46DC-B372-8DEA4F1CB5A4}"/>
                </a:ext>
              </a:extLst>
            </p:cNvPr>
            <p:cNvSpPr/>
            <p:nvPr/>
          </p:nvSpPr>
          <p:spPr>
            <a:xfrm rot="5400000">
              <a:off x="6715593" y="5370718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C35075-24B8-46D8-A314-4E0BCD76431A}"/>
              </a:ext>
            </a:extLst>
          </p:cNvPr>
          <p:cNvSpPr txBox="1"/>
          <p:nvPr/>
        </p:nvSpPr>
        <p:spPr>
          <a:xfrm>
            <a:off x="8838871" y="3504069"/>
            <a:ext cx="3220386" cy="132802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…..can impact interpretation of results on these levels!</a:t>
            </a:r>
          </a:p>
        </p:txBody>
      </p:sp>
    </p:spTree>
    <p:extLst>
      <p:ext uri="{BB962C8B-B14F-4D97-AF65-F5344CB8AC3E}">
        <p14:creationId xmlns:p14="http://schemas.microsoft.com/office/powerpoint/2010/main" val="193223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Biomedical research data should adhere to FAIR principles.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FAIR Data Use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060" y="2423853"/>
            <a:ext cx="2370955" cy="3312472"/>
            <a:chOff x="838200" y="2423853"/>
            <a:chExt cx="2370955" cy="3312472"/>
          </a:xfrm>
        </p:grpSpPr>
        <p:sp>
          <p:nvSpPr>
            <p:cNvPr id="8" name="Rounded Rectangle 7"/>
            <p:cNvSpPr/>
            <p:nvPr/>
          </p:nvSpPr>
          <p:spPr>
            <a:xfrm>
              <a:off x="838200" y="2423853"/>
              <a:ext cx="2370955" cy="979715"/>
            </a:xfrm>
            <a:prstGeom prst="round2Same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Findable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7"/>
            <p:cNvSpPr/>
            <p:nvPr/>
          </p:nvSpPr>
          <p:spPr>
            <a:xfrm rot="10800000">
              <a:off x="838200" y="3403568"/>
              <a:ext cx="2370955" cy="2332757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8102" y="3622005"/>
              <a:ext cx="23224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Must have unique identifiers, effectively labeling it within searchable resources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776375" y="2418945"/>
            <a:ext cx="2370958" cy="3312472"/>
            <a:chOff x="8566518" y="2393166"/>
            <a:chExt cx="2370958" cy="3312472"/>
          </a:xfrm>
        </p:grpSpPr>
        <p:sp>
          <p:nvSpPr>
            <p:cNvPr id="23" name="Rounded Rectangle 7"/>
            <p:cNvSpPr/>
            <p:nvPr/>
          </p:nvSpPr>
          <p:spPr>
            <a:xfrm>
              <a:off x="8566521" y="2393166"/>
              <a:ext cx="2370955" cy="979715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Reusable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7"/>
            <p:cNvSpPr/>
            <p:nvPr/>
          </p:nvSpPr>
          <p:spPr>
            <a:xfrm rot="10800000">
              <a:off x="8566520" y="3372881"/>
              <a:ext cx="2370955" cy="2332757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66518" y="3428001"/>
              <a:ext cx="237095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Must be adequately described to a new user, have clear information about data-usage licenses, and have a traceable provenance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4163" y="2423853"/>
            <a:ext cx="2370961" cy="3312472"/>
            <a:chOff x="3414303" y="2423853"/>
            <a:chExt cx="2370961" cy="3312472"/>
          </a:xfrm>
        </p:grpSpPr>
        <p:sp>
          <p:nvSpPr>
            <p:cNvPr id="26" name="Rounded Rectangle 7"/>
            <p:cNvSpPr/>
            <p:nvPr/>
          </p:nvSpPr>
          <p:spPr>
            <a:xfrm>
              <a:off x="3414309" y="2423853"/>
              <a:ext cx="2370955" cy="979715"/>
            </a:xfrm>
            <a:prstGeom prst="round2Same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Accessible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7"/>
            <p:cNvSpPr/>
            <p:nvPr/>
          </p:nvSpPr>
          <p:spPr>
            <a:xfrm rot="10800000">
              <a:off x="3414308" y="3403568"/>
              <a:ext cx="2370955" cy="2332757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14303" y="3428001"/>
              <a:ext cx="23709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Must be easily retrievable via open systems</a:t>
              </a:r>
            </a:p>
            <a:p>
              <a:pPr algn="ctr"/>
              <a:r>
                <a:rPr lang="en-US" dirty="0"/>
                <a:t>and effective and secure authentication and authorization procedures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200269" y="2423853"/>
            <a:ext cx="2370961" cy="3312472"/>
            <a:chOff x="5990410" y="2393166"/>
            <a:chExt cx="2370961" cy="3312472"/>
          </a:xfrm>
        </p:grpSpPr>
        <p:sp>
          <p:nvSpPr>
            <p:cNvPr id="29" name="Rounded Rectangle 7"/>
            <p:cNvSpPr/>
            <p:nvPr/>
          </p:nvSpPr>
          <p:spPr>
            <a:xfrm>
              <a:off x="5990416" y="2393166"/>
              <a:ext cx="2370955" cy="979715"/>
            </a:xfrm>
            <a:prstGeom prst="round2Same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Interoperable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7"/>
            <p:cNvSpPr/>
            <p:nvPr/>
          </p:nvSpPr>
          <p:spPr>
            <a:xfrm rot="10800000">
              <a:off x="5990415" y="3372881"/>
              <a:ext cx="2370955" cy="2332757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90410" y="3622005"/>
              <a:ext cx="2370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Should “use and speak the same language” via use of standardized vocabularies.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077962" y="6519446"/>
            <a:ext cx="111200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Wilkinson MD et al. The FAIR Guiding Principles for scientific data management and stewardship. </a:t>
            </a:r>
            <a:r>
              <a:rPr lang="en-US" sz="1600" dirty="0" err="1"/>
              <a:t>Sci</a:t>
            </a:r>
            <a:r>
              <a:rPr lang="en-US" sz="1600" dirty="0"/>
              <a:t> Data. 2016 Mar 15;3:160018.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3563" y="6181344"/>
            <a:ext cx="599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DataScience@NIH</a:t>
            </a:r>
            <a:r>
              <a:rPr lang="en-US" dirty="0"/>
              <a:t>: Strategic Plan for Data Science. 2018 June</a:t>
            </a:r>
          </a:p>
        </p:txBody>
      </p:sp>
    </p:spTree>
    <p:extLst>
      <p:ext uri="{BB962C8B-B14F-4D97-AF65-F5344CB8AC3E}">
        <p14:creationId xmlns:p14="http://schemas.microsoft.com/office/powerpoint/2010/main" val="37248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731506F-4FEA-EC4D-887B-412F1CCA0DFC}"/>
              </a:ext>
            </a:extLst>
          </p:cNvPr>
          <p:cNvGrpSpPr/>
          <p:nvPr/>
        </p:nvGrpSpPr>
        <p:grpSpPr>
          <a:xfrm>
            <a:off x="207562" y="884227"/>
            <a:ext cx="11826305" cy="5770048"/>
            <a:chOff x="274596" y="884227"/>
            <a:chExt cx="11826305" cy="5770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59B13C-F7C8-A040-B416-5132AD859F1C}"/>
                </a:ext>
              </a:extLst>
            </p:cNvPr>
            <p:cNvSpPr txBox="1"/>
            <p:nvPr/>
          </p:nvSpPr>
          <p:spPr>
            <a:xfrm>
              <a:off x="496037" y="2072283"/>
              <a:ext cx="16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dictionary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2A764F-3B85-254B-848A-52CDC8EF525C}"/>
                </a:ext>
              </a:extLst>
            </p:cNvPr>
            <p:cNvSpPr txBox="1"/>
            <p:nvPr/>
          </p:nvSpPr>
          <p:spPr>
            <a:xfrm>
              <a:off x="491227" y="3538102"/>
              <a:ext cx="16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Data dictionary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529A0-5BD2-4545-8290-38552520E59D}"/>
                </a:ext>
              </a:extLst>
            </p:cNvPr>
            <p:cNvSpPr txBox="1"/>
            <p:nvPr/>
          </p:nvSpPr>
          <p:spPr>
            <a:xfrm>
              <a:off x="491710" y="5003921"/>
              <a:ext cx="1602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Data</a:t>
              </a:r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dictionary</a:t>
              </a:r>
              <a:endParaRPr lang="en-US" sz="1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0CABA-46FE-6040-9CA1-17D643D55019}"/>
                </a:ext>
              </a:extLst>
            </p:cNvPr>
            <p:cNvSpPr txBox="1"/>
            <p:nvPr/>
          </p:nvSpPr>
          <p:spPr>
            <a:xfrm>
              <a:off x="2534786" y="1795284"/>
              <a:ext cx="1594732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Standardized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data dictionary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776269-C848-6F40-94A9-D3B3B5107826}"/>
                </a:ext>
              </a:extLst>
            </p:cNvPr>
            <p:cNvSpPr txBox="1"/>
            <p:nvPr/>
          </p:nvSpPr>
          <p:spPr>
            <a:xfrm>
              <a:off x="2522425" y="3261103"/>
              <a:ext cx="1594732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Standardized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data dictionary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FA4F1-C127-7A40-81FD-148C8081980E}"/>
                </a:ext>
              </a:extLst>
            </p:cNvPr>
            <p:cNvSpPr txBox="1"/>
            <p:nvPr/>
          </p:nvSpPr>
          <p:spPr>
            <a:xfrm>
              <a:off x="2522425" y="4726922"/>
              <a:ext cx="1594732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Standardized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data dictionary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C6ADAE-4DB3-0547-869D-AE6533CA251A}"/>
                </a:ext>
              </a:extLst>
            </p:cNvPr>
            <p:cNvCxnSpPr>
              <a:cxnSpLocks/>
            </p:cNvCxnSpPr>
            <p:nvPr/>
          </p:nvCxnSpPr>
          <p:spPr>
            <a:xfrm>
              <a:off x="2057368" y="3722081"/>
              <a:ext cx="411480" cy="0"/>
            </a:xfrm>
            <a:prstGeom prst="straightConnector1">
              <a:avLst/>
            </a:prstGeom>
            <a:ln w="34925">
              <a:tailEnd type="stealth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77C9AD-33DB-0E4B-B169-2C9FB6AB131F}"/>
                </a:ext>
              </a:extLst>
            </p:cNvPr>
            <p:cNvCxnSpPr>
              <a:cxnSpLocks/>
            </p:cNvCxnSpPr>
            <p:nvPr/>
          </p:nvCxnSpPr>
          <p:spPr>
            <a:xfrm>
              <a:off x="2045028" y="5187900"/>
              <a:ext cx="411480" cy="0"/>
            </a:xfrm>
            <a:prstGeom prst="straightConnector1">
              <a:avLst/>
            </a:prstGeom>
            <a:ln w="34925">
              <a:tailEnd type="stealth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622B212-6120-E440-8534-475DA88E34F1}"/>
                </a:ext>
              </a:extLst>
            </p:cNvPr>
            <p:cNvGrpSpPr/>
            <p:nvPr/>
          </p:nvGrpSpPr>
          <p:grpSpPr>
            <a:xfrm>
              <a:off x="4954965" y="2541908"/>
              <a:ext cx="2282071" cy="1205944"/>
              <a:chOff x="2782980" y="5379554"/>
              <a:chExt cx="2282071" cy="120594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98C0568-D4EB-D14A-AFF5-C22409BA91BA}"/>
                  </a:ext>
                </a:extLst>
              </p:cNvPr>
              <p:cNvSpPr/>
              <p:nvPr/>
            </p:nvSpPr>
            <p:spPr>
              <a:xfrm>
                <a:off x="2782980" y="5379554"/>
                <a:ext cx="2282071" cy="120594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644E60-3141-8D4C-AB0E-0DD8258BC5E7}"/>
                  </a:ext>
                </a:extLst>
              </p:cNvPr>
              <p:cNvSpPr/>
              <p:nvPr/>
            </p:nvSpPr>
            <p:spPr>
              <a:xfrm>
                <a:off x="3159104" y="5889825"/>
                <a:ext cx="358907" cy="194083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8EC7E65-9491-0643-A9BC-61AC1E631087}"/>
                  </a:ext>
                </a:extLst>
              </p:cNvPr>
              <p:cNvSpPr/>
              <p:nvPr/>
            </p:nvSpPr>
            <p:spPr>
              <a:xfrm>
                <a:off x="3759083" y="5894063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74A3BA-3D8D-3F4B-A869-109BF82EAF63}"/>
                  </a:ext>
                </a:extLst>
              </p:cNvPr>
              <p:cNvSpPr/>
              <p:nvPr/>
            </p:nvSpPr>
            <p:spPr>
              <a:xfrm>
                <a:off x="4343125" y="5894063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87792B-ACD5-5242-8BF0-57EB80325CB3}"/>
                  </a:ext>
                </a:extLst>
              </p:cNvPr>
              <p:cNvSpPr/>
              <p:nvPr/>
            </p:nvSpPr>
            <p:spPr>
              <a:xfrm>
                <a:off x="3759295" y="5510889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4D5227C-8F37-A848-84E6-CF273ABB8FC0}"/>
                  </a:ext>
                </a:extLst>
              </p:cNvPr>
              <p:cNvCxnSpPr>
                <a:stCxn id="37" idx="2"/>
                <a:endCxn id="35" idx="0"/>
              </p:cNvCxnSpPr>
              <p:nvPr/>
            </p:nvCxnSpPr>
            <p:spPr>
              <a:xfrm flipH="1">
                <a:off x="3938537" y="5700734"/>
                <a:ext cx="211" cy="193329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C5B34846-FDD8-5447-BB75-3D5ACA4F77A5}"/>
                  </a:ext>
                </a:extLst>
              </p:cNvPr>
              <p:cNvCxnSpPr>
                <a:stCxn id="37" idx="2"/>
                <a:endCxn id="36" idx="0"/>
              </p:cNvCxnSpPr>
              <p:nvPr/>
            </p:nvCxnSpPr>
            <p:spPr>
              <a:xfrm rot="16200000" flipH="1">
                <a:off x="4134000" y="5505483"/>
                <a:ext cx="193329" cy="583831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B601E9B3-F5E9-6240-9D1D-8CB8B60C0452}"/>
                  </a:ext>
                </a:extLst>
              </p:cNvPr>
              <p:cNvCxnSpPr>
                <a:stCxn id="37" idx="2"/>
                <a:endCxn id="34" idx="0"/>
              </p:cNvCxnSpPr>
              <p:nvPr/>
            </p:nvCxnSpPr>
            <p:spPr>
              <a:xfrm rot="5400000">
                <a:off x="3544109" y="5495185"/>
                <a:ext cx="189091" cy="600190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1403A8-BD33-FC4E-A7C9-C12E89029CB6}"/>
                  </a:ext>
                </a:extLst>
              </p:cNvPr>
              <p:cNvSpPr/>
              <p:nvPr/>
            </p:nvSpPr>
            <p:spPr>
              <a:xfrm>
                <a:off x="2922583" y="6277046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23F9194-CEC4-114C-AA18-218CDA7BCAAF}"/>
                  </a:ext>
                </a:extLst>
              </p:cNvPr>
              <p:cNvSpPr/>
              <p:nvPr/>
            </p:nvSpPr>
            <p:spPr>
              <a:xfrm>
                <a:off x="3338559" y="6277046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9179E879-875E-474F-8D63-1858D51135B8}"/>
                  </a:ext>
                </a:extLst>
              </p:cNvPr>
              <p:cNvCxnSpPr>
                <a:stCxn id="34" idx="2"/>
                <a:endCxn id="42" idx="0"/>
              </p:cNvCxnSpPr>
              <p:nvPr/>
            </p:nvCxnSpPr>
            <p:spPr>
              <a:xfrm rot="16200000" flipH="1">
                <a:off x="3331718" y="6090749"/>
                <a:ext cx="193137" cy="179455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DDAAEC9E-F220-C540-993F-FD69E340B0E0}"/>
                  </a:ext>
                </a:extLst>
              </p:cNvPr>
              <p:cNvCxnSpPr>
                <a:stCxn id="34" idx="2"/>
                <a:endCxn id="41" idx="0"/>
              </p:cNvCxnSpPr>
              <p:nvPr/>
            </p:nvCxnSpPr>
            <p:spPr>
              <a:xfrm rot="5400000">
                <a:off x="3123729" y="6062217"/>
                <a:ext cx="193138" cy="236521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032693-50B1-1C46-8383-064BFC4398E8}"/>
                  </a:ext>
                </a:extLst>
              </p:cNvPr>
              <p:cNvSpPr/>
              <p:nvPr/>
            </p:nvSpPr>
            <p:spPr>
              <a:xfrm>
                <a:off x="4154097" y="6277040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EF67A95-B7FC-4046-9F3D-BE0443CA6685}"/>
                  </a:ext>
                </a:extLst>
              </p:cNvPr>
              <p:cNvSpPr/>
              <p:nvPr/>
            </p:nvSpPr>
            <p:spPr>
              <a:xfrm>
                <a:off x="4545359" y="6277040"/>
                <a:ext cx="358907" cy="18984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90A203F-ADD1-EC4B-8220-BD89F90AA2D6}"/>
                  </a:ext>
                </a:extLst>
              </p:cNvPr>
              <p:cNvCxnSpPr>
                <a:stCxn id="36" idx="2"/>
                <a:endCxn id="46" idx="0"/>
              </p:cNvCxnSpPr>
              <p:nvPr/>
            </p:nvCxnSpPr>
            <p:spPr>
              <a:xfrm rot="16200000" flipH="1">
                <a:off x="4527131" y="6079357"/>
                <a:ext cx="193131" cy="202234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47">
                <a:extLst>
                  <a:ext uri="{FF2B5EF4-FFF2-40B4-BE49-F238E27FC236}">
                    <a16:creationId xmlns:a16="http://schemas.microsoft.com/office/drawing/2014/main" id="{D85558B8-39FC-B048-89E2-A833ADE37F21}"/>
                  </a:ext>
                </a:extLst>
              </p:cNvPr>
              <p:cNvCxnSpPr>
                <a:stCxn id="36" idx="2"/>
                <a:endCxn id="45" idx="0"/>
              </p:cNvCxnSpPr>
              <p:nvPr/>
            </p:nvCxnSpPr>
            <p:spPr>
              <a:xfrm rot="5400000">
                <a:off x="4331500" y="6085960"/>
                <a:ext cx="193131" cy="189028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4112647-09BC-3641-A492-789ACE012397}"/>
                  </a:ext>
                </a:extLst>
              </p:cNvPr>
              <p:cNvSpPr/>
              <p:nvPr/>
            </p:nvSpPr>
            <p:spPr>
              <a:xfrm>
                <a:off x="3740010" y="6279444"/>
                <a:ext cx="358907" cy="187442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Elbow Connector 49">
                <a:extLst>
                  <a:ext uri="{FF2B5EF4-FFF2-40B4-BE49-F238E27FC236}">
                    <a16:creationId xmlns:a16="http://schemas.microsoft.com/office/drawing/2014/main" id="{153D770C-57F0-7B47-98FD-88A01AD5B358}"/>
                  </a:ext>
                </a:extLst>
              </p:cNvPr>
              <p:cNvCxnSpPr>
                <a:cxnSpLocks/>
                <a:stCxn id="34" idx="2"/>
                <a:endCxn id="49" idx="0"/>
              </p:cNvCxnSpPr>
              <p:nvPr/>
            </p:nvCxnSpPr>
            <p:spPr>
              <a:xfrm rot="16200000" flipH="1">
                <a:off x="3531243" y="5891223"/>
                <a:ext cx="195536" cy="580906"/>
              </a:xfrm>
              <a:prstGeom prst="bentConnector3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1028C51-0F58-A047-B8C9-B020C24ED6A7}"/>
                </a:ext>
              </a:extLst>
            </p:cNvPr>
            <p:cNvSpPr txBox="1"/>
            <p:nvPr/>
          </p:nvSpPr>
          <p:spPr>
            <a:xfrm>
              <a:off x="4129646" y="1059659"/>
              <a:ext cx="3862259" cy="114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Organize standardized</a:t>
              </a:r>
            </a:p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     data dictionary based</a:t>
              </a:r>
            </a:p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          on semantic framework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D4D6684-583D-7348-A158-F16081B2B17D}"/>
                </a:ext>
              </a:extLst>
            </p:cNvPr>
            <p:cNvCxnSpPr>
              <a:cxnSpLocks/>
            </p:cNvCxnSpPr>
            <p:nvPr/>
          </p:nvCxnSpPr>
          <p:spPr>
            <a:xfrm>
              <a:off x="4540994" y="2256262"/>
              <a:ext cx="0" cy="2935224"/>
            </a:xfrm>
            <a:prstGeom prst="straightConnector1">
              <a:avLst/>
            </a:prstGeom>
            <a:ln w="34925"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1503A47-B931-5948-8926-2993B067D571}"/>
                </a:ext>
              </a:extLst>
            </p:cNvPr>
            <p:cNvCxnSpPr>
              <a:cxnSpLocks/>
            </p:cNvCxnSpPr>
            <p:nvPr/>
          </p:nvCxnSpPr>
          <p:spPr>
            <a:xfrm>
              <a:off x="4129514" y="3722081"/>
              <a:ext cx="411480" cy="0"/>
            </a:xfrm>
            <a:prstGeom prst="straightConnector1">
              <a:avLst/>
            </a:prstGeom>
            <a:ln w="34925"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D5E70B3-93DB-9E48-94FE-048AA21BC0D7}"/>
                </a:ext>
              </a:extLst>
            </p:cNvPr>
            <p:cNvGrpSpPr/>
            <p:nvPr/>
          </p:nvGrpSpPr>
          <p:grpSpPr>
            <a:xfrm>
              <a:off x="4953000" y="4480481"/>
              <a:ext cx="2286000" cy="1723715"/>
              <a:chOff x="5644518" y="4715259"/>
              <a:chExt cx="2165353" cy="1723715"/>
            </a:xfrm>
          </p:grpSpPr>
          <p:sp>
            <p:nvSpPr>
              <p:cNvPr id="73" name="Can 72">
                <a:extLst>
                  <a:ext uri="{FF2B5EF4-FFF2-40B4-BE49-F238E27FC236}">
                    <a16:creationId xmlns:a16="http://schemas.microsoft.com/office/drawing/2014/main" id="{9F456304-1333-3C4C-AE24-8B82D50FCA80}"/>
                  </a:ext>
                </a:extLst>
              </p:cNvPr>
              <p:cNvSpPr/>
              <p:nvPr/>
            </p:nvSpPr>
            <p:spPr>
              <a:xfrm>
                <a:off x="5644518" y="4715259"/>
                <a:ext cx="2165353" cy="1723715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85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9A2780C-6AA3-244F-BCED-A60482E7C308}"/>
                  </a:ext>
                </a:extLst>
              </p:cNvPr>
              <p:cNvSpPr txBox="1"/>
              <p:nvPr/>
            </p:nvSpPr>
            <p:spPr>
              <a:xfrm>
                <a:off x="5644518" y="5336307"/>
                <a:ext cx="21653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ClinEpiDB</a:t>
                </a:r>
              </a:p>
              <a:p>
                <a:pPr algn="ctr"/>
                <a:r>
                  <a:rPr lang="en-US" sz="2400" b="1" dirty="0"/>
                  <a:t>database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1351C3D-DC0C-6547-AC33-97959FC30859}"/>
                </a:ext>
              </a:extLst>
            </p:cNvPr>
            <p:cNvSpPr txBox="1"/>
            <p:nvPr/>
          </p:nvSpPr>
          <p:spPr>
            <a:xfrm>
              <a:off x="680715" y="5860211"/>
              <a:ext cx="4419399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Load consistently-represented </a:t>
              </a:r>
            </a:p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            data into central database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2635FA8-2316-574A-9BEE-9AA168935D6B}"/>
                </a:ext>
              </a:extLst>
            </p:cNvPr>
            <p:cNvCxnSpPr>
              <a:cxnSpLocks/>
            </p:cNvCxnSpPr>
            <p:nvPr/>
          </p:nvCxnSpPr>
          <p:spPr>
            <a:xfrm>
              <a:off x="274596" y="1554932"/>
              <a:ext cx="646829" cy="0"/>
            </a:xfrm>
            <a:prstGeom prst="straightConnector1">
              <a:avLst/>
            </a:prstGeom>
            <a:ln w="34925"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302497C-B9F6-6649-B5F6-9863C33D3EF8}"/>
                </a:ext>
              </a:extLst>
            </p:cNvPr>
            <p:cNvCxnSpPr>
              <a:cxnSpLocks/>
            </p:cNvCxnSpPr>
            <p:nvPr/>
          </p:nvCxnSpPr>
          <p:spPr>
            <a:xfrm>
              <a:off x="4541780" y="2989172"/>
              <a:ext cx="411480" cy="0"/>
            </a:xfrm>
            <a:prstGeom prst="straightConnector1">
              <a:avLst/>
            </a:prstGeom>
            <a:ln w="34925">
              <a:tailEnd type="stealth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B6F09A-55E9-624A-8556-C9D87AFAE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954" y="1542575"/>
              <a:ext cx="1" cy="4230918"/>
            </a:xfrm>
            <a:prstGeom prst="straightConnector1">
              <a:avLst/>
            </a:prstGeom>
            <a:ln w="34925"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E97C940-B774-2844-812B-F25E2FD53E8D}"/>
                </a:ext>
              </a:extLst>
            </p:cNvPr>
            <p:cNvCxnSpPr>
              <a:cxnSpLocks/>
            </p:cNvCxnSpPr>
            <p:nvPr/>
          </p:nvCxnSpPr>
          <p:spPr>
            <a:xfrm>
              <a:off x="289820" y="5767036"/>
              <a:ext cx="4663440" cy="18848"/>
            </a:xfrm>
            <a:prstGeom prst="straightConnector1">
              <a:avLst/>
            </a:prstGeom>
            <a:ln w="34925">
              <a:tailEnd type="stealth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BDED1E6-8201-1F4E-A12F-EEA29C96068F}"/>
                </a:ext>
              </a:extLst>
            </p:cNvPr>
            <p:cNvCxnSpPr>
              <a:cxnSpLocks/>
            </p:cNvCxnSpPr>
            <p:nvPr/>
          </p:nvCxnSpPr>
          <p:spPr>
            <a:xfrm>
              <a:off x="286953" y="2958966"/>
              <a:ext cx="412369" cy="0"/>
            </a:xfrm>
            <a:prstGeom prst="straightConnector1">
              <a:avLst/>
            </a:prstGeom>
            <a:ln w="34925"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C2A8419-4D43-F94F-AD60-C317D4AA1A99}"/>
                </a:ext>
              </a:extLst>
            </p:cNvPr>
            <p:cNvCxnSpPr>
              <a:cxnSpLocks/>
            </p:cNvCxnSpPr>
            <p:nvPr/>
          </p:nvCxnSpPr>
          <p:spPr>
            <a:xfrm>
              <a:off x="286953" y="4363000"/>
              <a:ext cx="516309" cy="0"/>
            </a:xfrm>
            <a:prstGeom prst="straightConnector1">
              <a:avLst/>
            </a:prstGeom>
            <a:ln w="34925"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104E60C-CF1B-5B49-8D28-3D4F41C338E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47852"/>
              <a:ext cx="0" cy="634752"/>
            </a:xfrm>
            <a:prstGeom prst="straightConnector1">
              <a:avLst/>
            </a:prstGeom>
            <a:ln w="34925">
              <a:tailEnd type="stealth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B060DAA-6F7B-3B47-8085-93F6FE1B234D}"/>
                </a:ext>
              </a:extLst>
            </p:cNvPr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3141" y="2872648"/>
              <a:ext cx="3939540" cy="2651125"/>
            </a:xfrm>
            <a:prstGeom prst="rect">
              <a:avLst/>
            </a:prstGeom>
            <a:ln w="19050">
              <a:solidFill>
                <a:srgbClr val="243A45"/>
              </a:solidFill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4DDF5F1-3070-9E44-93E4-19D2C4E9BCF9}"/>
                </a:ext>
              </a:extLst>
            </p:cNvPr>
            <p:cNvSpPr txBox="1"/>
            <p:nvPr/>
          </p:nvSpPr>
          <p:spPr>
            <a:xfrm>
              <a:off x="8238650" y="1585957"/>
              <a:ext cx="3862251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Render web display labels</a:t>
              </a:r>
            </a:p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         supporting user queries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589965A-2E94-D044-99E9-90D0BABE844A}"/>
                </a:ext>
              </a:extLst>
            </p:cNvPr>
            <p:cNvGrpSpPr/>
            <p:nvPr/>
          </p:nvGrpSpPr>
          <p:grpSpPr>
            <a:xfrm>
              <a:off x="7245601" y="2989172"/>
              <a:ext cx="822959" cy="2352622"/>
              <a:chOff x="7356814" y="2989172"/>
              <a:chExt cx="822959" cy="2352622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E7A832E8-5C2F-8846-9FDF-6F5E958EC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8293" y="3001024"/>
                <a:ext cx="1" cy="2336422"/>
              </a:xfrm>
              <a:prstGeom prst="straightConnector1">
                <a:avLst/>
              </a:prstGeom>
              <a:ln w="34925"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64C2DFEF-B871-5C45-BB98-50AAD70A6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814" y="2989172"/>
                <a:ext cx="411480" cy="0"/>
              </a:xfrm>
              <a:prstGeom prst="straightConnector1">
                <a:avLst/>
              </a:prstGeom>
              <a:ln w="34925">
                <a:headEnd type="none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9FA7836F-D7A6-6E41-B097-D5EFC4DFC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814" y="5337446"/>
                <a:ext cx="411480" cy="4348"/>
              </a:xfrm>
              <a:prstGeom prst="straightConnector1">
                <a:avLst/>
              </a:prstGeom>
              <a:ln w="34925">
                <a:headEnd type="none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FD53D18-7C4F-C546-A068-B8ED5C733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8293" y="4194667"/>
                <a:ext cx="411480" cy="0"/>
              </a:xfrm>
              <a:prstGeom prst="straightConnector1">
                <a:avLst/>
              </a:prstGeom>
              <a:ln w="34925"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931676D-CA83-A949-81EA-5FB33FECC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57385" y="2256262"/>
              <a:ext cx="411480" cy="0"/>
            </a:xfrm>
            <a:prstGeom prst="straightConnector1">
              <a:avLst/>
            </a:prstGeom>
            <a:ln w="34925">
              <a:tailEnd type="stealth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1AD0B9-E5D2-3F4B-933D-B997E0FA2618}"/>
                </a:ext>
              </a:extLst>
            </p:cNvPr>
            <p:cNvSpPr txBox="1"/>
            <p:nvPr/>
          </p:nvSpPr>
          <p:spPr>
            <a:xfrm>
              <a:off x="2177341" y="884227"/>
              <a:ext cx="1705561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Ontology</a:t>
              </a:r>
            </a:p>
            <a:p>
              <a:pPr>
                <a:lnSpc>
                  <a:spcPct val="95000"/>
                </a:lnSpc>
              </a:pPr>
              <a:r>
                <a:rPr lang="en-US" sz="2400" b="1" i="1" dirty="0">
                  <a:solidFill>
                    <a:srgbClr val="0070C0"/>
                  </a:solidFill>
                </a:rPr>
                <a:t>     mapping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4D995F-EA83-6947-A874-ADFD3B78809D}"/>
                </a:ext>
              </a:extLst>
            </p:cNvPr>
            <p:cNvGrpSpPr/>
            <p:nvPr/>
          </p:nvGrpSpPr>
          <p:grpSpPr>
            <a:xfrm>
              <a:off x="617545" y="3971281"/>
              <a:ext cx="1379973" cy="1059240"/>
              <a:chOff x="679330" y="3995995"/>
              <a:chExt cx="1379973" cy="1059240"/>
            </a:xfrm>
          </p:grpSpPr>
          <p:sp>
            <p:nvSpPr>
              <p:cNvPr id="80" name="Can 79">
                <a:extLst>
                  <a:ext uri="{FF2B5EF4-FFF2-40B4-BE49-F238E27FC236}">
                    <a16:creationId xmlns:a16="http://schemas.microsoft.com/office/drawing/2014/main" id="{F3332531-A1A1-CB44-AAA8-1B11A61E017C}"/>
                  </a:ext>
                </a:extLst>
              </p:cNvPr>
              <p:cNvSpPr/>
              <p:nvPr/>
            </p:nvSpPr>
            <p:spPr>
              <a:xfrm>
                <a:off x="679330" y="3995995"/>
                <a:ext cx="964912" cy="796197"/>
              </a:xfrm>
              <a:prstGeom prst="ca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 cmpd="sng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81" name="Can 80">
                <a:extLst>
                  <a:ext uri="{FF2B5EF4-FFF2-40B4-BE49-F238E27FC236}">
                    <a16:creationId xmlns:a16="http://schemas.microsoft.com/office/drawing/2014/main" id="{E6CDD44B-F41C-EA46-9BC6-CF83730B8543}"/>
                  </a:ext>
                </a:extLst>
              </p:cNvPr>
              <p:cNvSpPr/>
              <p:nvPr/>
            </p:nvSpPr>
            <p:spPr>
              <a:xfrm>
                <a:off x="827614" y="4084824"/>
                <a:ext cx="964912" cy="796197"/>
              </a:xfrm>
              <a:prstGeom prst="ca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 cmpd="sng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82" name="Can 81">
                <a:extLst>
                  <a:ext uri="{FF2B5EF4-FFF2-40B4-BE49-F238E27FC236}">
                    <a16:creationId xmlns:a16="http://schemas.microsoft.com/office/drawing/2014/main" id="{B6544C60-548F-B947-AA2D-85B97A13E17C}"/>
                  </a:ext>
                </a:extLst>
              </p:cNvPr>
              <p:cNvSpPr/>
              <p:nvPr/>
            </p:nvSpPr>
            <p:spPr>
              <a:xfrm>
                <a:off x="956760" y="4172195"/>
                <a:ext cx="964912" cy="796197"/>
              </a:xfrm>
              <a:prstGeom prst="ca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 cmpd="sng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83" name="Can 82">
                <a:extLst>
                  <a:ext uri="{FF2B5EF4-FFF2-40B4-BE49-F238E27FC236}">
                    <a16:creationId xmlns:a16="http://schemas.microsoft.com/office/drawing/2014/main" id="{3F9B31EC-7ED1-0543-A2A6-534235C5E134}"/>
                  </a:ext>
                </a:extLst>
              </p:cNvPr>
              <p:cNvSpPr/>
              <p:nvPr/>
            </p:nvSpPr>
            <p:spPr>
              <a:xfrm>
                <a:off x="1094391" y="4259038"/>
                <a:ext cx="964912" cy="796197"/>
              </a:xfrm>
              <a:prstGeom prst="ca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 cmpd="sng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42B9D4-1E53-FD42-A587-81B50E850E66}"/>
                  </a:ext>
                </a:extLst>
              </p:cNvPr>
              <p:cNvSpPr txBox="1"/>
              <p:nvPr/>
            </p:nvSpPr>
            <p:spPr>
              <a:xfrm>
                <a:off x="1094112" y="4407017"/>
                <a:ext cx="964912" cy="646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ICEMR</a:t>
                </a:r>
              </a:p>
              <a:p>
                <a:pPr algn="ctr"/>
                <a:r>
                  <a:rPr lang="en-US" b="1" dirty="0"/>
                  <a:t>data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08BC96D-6339-844C-ACBA-380F8258128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514" y="5187900"/>
              <a:ext cx="411480" cy="0"/>
            </a:xfrm>
            <a:prstGeom prst="straightConnector1">
              <a:avLst/>
            </a:prstGeom>
            <a:ln w="34925"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46472AF-F2B2-2345-84C5-32E6327098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9514" y="2256262"/>
              <a:ext cx="411480" cy="0"/>
            </a:xfrm>
            <a:prstGeom prst="straightConnector1">
              <a:avLst/>
            </a:prstGeom>
            <a:ln w="34925"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275AD9-286F-C042-A4B3-3345F52CBA24}"/>
                </a:ext>
              </a:extLst>
            </p:cNvPr>
            <p:cNvGrpSpPr/>
            <p:nvPr/>
          </p:nvGrpSpPr>
          <p:grpSpPr>
            <a:xfrm>
              <a:off x="582448" y="2688213"/>
              <a:ext cx="1416456" cy="876331"/>
              <a:chOff x="644233" y="2700572"/>
              <a:chExt cx="1416456" cy="876331"/>
            </a:xfrm>
          </p:grpSpPr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F7087A88-A4FD-C144-B66B-29EB10DC0376}"/>
                  </a:ext>
                </a:extLst>
              </p:cNvPr>
              <p:cNvSpPr/>
              <p:nvPr/>
            </p:nvSpPr>
            <p:spPr>
              <a:xfrm>
                <a:off x="674608" y="2700572"/>
                <a:ext cx="1386081" cy="876331"/>
              </a:xfrm>
              <a:prstGeom prst="ca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 cmpd="sng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A1F8A-8CDF-5C4E-AB10-D750A01644A6}"/>
                  </a:ext>
                </a:extLst>
              </p:cNvPr>
              <p:cNvSpPr txBox="1"/>
              <p:nvPr/>
            </p:nvSpPr>
            <p:spPr>
              <a:xfrm>
                <a:off x="644233" y="2926073"/>
                <a:ext cx="14164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MAL-ED</a:t>
                </a:r>
              </a:p>
              <a:p>
                <a:pPr algn="ctr"/>
                <a:r>
                  <a:rPr lang="en-US" b="1" dirty="0"/>
                  <a:t>data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B6C34E-B941-1045-8B62-0E8C724D3DD0}"/>
                </a:ext>
              </a:extLst>
            </p:cNvPr>
            <p:cNvGrpSpPr/>
            <p:nvPr/>
          </p:nvGrpSpPr>
          <p:grpSpPr>
            <a:xfrm>
              <a:off x="817715" y="1021923"/>
              <a:ext cx="985623" cy="1082489"/>
              <a:chOff x="879500" y="1046637"/>
              <a:chExt cx="985623" cy="1082489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2C024817-4B60-FF41-A3A6-E17915644D7D}"/>
                  </a:ext>
                </a:extLst>
              </p:cNvPr>
              <p:cNvSpPr/>
              <p:nvPr/>
            </p:nvSpPr>
            <p:spPr>
              <a:xfrm>
                <a:off x="899030" y="1046637"/>
                <a:ext cx="958060" cy="1082489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accent3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29DF72-8D02-3E43-B95D-C8ADAA08253C}"/>
                  </a:ext>
                </a:extLst>
              </p:cNvPr>
              <p:cNvSpPr txBox="1"/>
              <p:nvPr/>
            </p:nvSpPr>
            <p:spPr>
              <a:xfrm>
                <a:off x="879500" y="1377838"/>
                <a:ext cx="9856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GEMS</a:t>
                </a:r>
              </a:p>
              <a:p>
                <a:pPr algn="ctr"/>
                <a:r>
                  <a:rPr lang="en-US" b="1" dirty="0"/>
                  <a:t>data</a:t>
                </a:r>
                <a:endParaRPr lang="en-US" sz="1600" b="1" dirty="0"/>
              </a:p>
            </p:txBody>
          </p:sp>
        </p:grpSp>
      </p:grpSp>
      <p:sp>
        <p:nvSpPr>
          <p:cNvPr id="93" name="Title 3">
            <a:extLst>
              <a:ext uri="{FF2B5EF4-FFF2-40B4-BE49-F238E27FC236}">
                <a16:creationId xmlns:a16="http://schemas.microsoft.com/office/drawing/2014/main" id="{84EDBE45-206E-004A-A15E-CD21CC3FE6E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37388"/>
          </a:xfrm>
          <a:prstGeom prst="rect">
            <a:avLst/>
          </a:prstGeom>
        </p:spPr>
        <p:txBody>
          <a:bodyPr vert="horz" lIns="274320" tIns="274320" rIns="27432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85000"/>
              </a:lnSpc>
              <a:spcBef>
                <a:spcPts val="0"/>
              </a:spcBef>
            </a:pPr>
            <a:r>
              <a:rPr lang="en-US" sz="3600" dirty="0">
                <a:solidFill>
                  <a:srgbClr val="CC0000"/>
                </a:solidFill>
              </a:rPr>
              <a:t>Processing streamlines integration and facilitates data sharing</a:t>
            </a:r>
            <a:endParaRPr lang="en-US" i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4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10" y="1710401"/>
            <a:ext cx="7556094" cy="4061745"/>
          </a:xfrm>
          <a:prstGeom prst="rect">
            <a:avLst/>
          </a:prstGeom>
          <a:ln>
            <a:solidFill>
              <a:srgbClr val="005A73"/>
            </a:solidFill>
          </a:ln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670704" y="1283820"/>
            <a:ext cx="4521296" cy="5070190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288925" indent="-2778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v"/>
              <a:tabLst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38" indent="-1714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7850" indent="-2889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v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279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v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6175" indent="-2889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v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36688" indent="-2905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charset="2"/>
              <a:buChar char="v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Semantic harmonization</a:t>
            </a:r>
            <a:r>
              <a:rPr lang="en-US" sz="2400" dirty="0"/>
              <a:t> enabling data integration</a:t>
            </a:r>
          </a:p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Search Wizard </a:t>
            </a:r>
            <a:r>
              <a:rPr lang="en-US" sz="2400" dirty="0"/>
              <a:t>facilitating data exploration</a:t>
            </a:r>
          </a:p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Search Strategies </a:t>
            </a:r>
            <a:r>
              <a:rPr lang="en-US" sz="2400" dirty="0"/>
              <a:t>supporting complex queries</a:t>
            </a:r>
          </a:p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Tabular display</a:t>
            </a:r>
            <a:r>
              <a:rPr lang="en-US" sz="2400" dirty="0"/>
              <a:t> of individual record / result tables</a:t>
            </a:r>
          </a:p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Analysis Apps </a:t>
            </a:r>
            <a:r>
              <a:rPr lang="en-US" sz="2400" dirty="0"/>
              <a:t>for data visualization</a:t>
            </a:r>
          </a:p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Data Download </a:t>
            </a:r>
            <a:r>
              <a:rPr lang="en-US" sz="2400" dirty="0"/>
              <a:t>for further analysis</a:t>
            </a:r>
          </a:p>
          <a:p>
            <a:pPr lvl="2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Configurable </a:t>
            </a:r>
            <a:r>
              <a:rPr lang="en-US" sz="2400" dirty="0"/>
              <a:t>tiered system controlling data access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F68F3E9-5395-1444-A754-2E4A07707F46}"/>
              </a:ext>
            </a:extLst>
          </p:cNvPr>
          <p:cNvSpPr txBox="1">
            <a:spLocks/>
          </p:cNvSpPr>
          <p:nvPr/>
        </p:nvSpPr>
        <p:spPr>
          <a:xfrm>
            <a:off x="6096000" y="-694817"/>
            <a:ext cx="7595117" cy="113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85000"/>
              </a:lnSpc>
              <a:spcBef>
                <a:spcPts val="0"/>
              </a:spcBef>
            </a:pPr>
            <a:br>
              <a:rPr lang="en-US" sz="3600" dirty="0">
                <a:solidFill>
                  <a:srgbClr val="CC0000"/>
                </a:solidFill>
              </a:rPr>
            </a:br>
            <a:r>
              <a:rPr lang="en-US" sz="3600" dirty="0">
                <a:solidFill>
                  <a:srgbClr val="CC0000"/>
                </a:solidFill>
              </a:rPr>
              <a:t>   </a:t>
            </a:r>
            <a:endParaRPr lang="en-US" i="1" dirty="0">
              <a:solidFill>
                <a:srgbClr val="CC0000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E105617-139A-084D-964A-8B6245EF1F8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37388"/>
          </a:xfrm>
          <a:prstGeom prst="rect">
            <a:avLst/>
          </a:prstGeom>
        </p:spPr>
        <p:txBody>
          <a:bodyPr vert="horz" lIns="274320" tIns="274320" rIns="27432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85000"/>
              </a:lnSpc>
              <a:spcBef>
                <a:spcPts val="0"/>
              </a:spcBef>
            </a:pPr>
            <a:r>
              <a:rPr lang="en-US" sz="3600" dirty="0">
                <a:solidFill>
                  <a:srgbClr val="CC0000"/>
                </a:solidFill>
              </a:rPr>
              <a:t>FAIR features of ClinEpiDB:</a:t>
            </a:r>
            <a:br>
              <a:rPr lang="en-US" sz="3600" dirty="0">
                <a:solidFill>
                  <a:srgbClr val="CC0000"/>
                </a:solidFill>
              </a:rPr>
            </a:br>
            <a:r>
              <a:rPr lang="en-US" sz="3600" dirty="0">
                <a:solidFill>
                  <a:srgbClr val="CC0000"/>
                </a:solidFill>
              </a:rPr>
              <a:t>   </a:t>
            </a:r>
            <a:r>
              <a:rPr lang="en-US" sz="3200" i="1" dirty="0">
                <a:solidFill>
                  <a:srgbClr val="CC0000"/>
                </a:solidFill>
              </a:rPr>
              <a:t>data findability, accessibility, interoperability, reusability</a:t>
            </a:r>
            <a:endParaRPr lang="en-US" i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9D3A13-8A3E-4E9F-816F-271E7897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10" y="1241049"/>
            <a:ext cx="3774782" cy="5245476"/>
          </a:xfrm>
          <a:prstGeom prst="roundRect">
            <a:avLst>
              <a:gd name="adj" fmla="val 6865"/>
            </a:avLst>
          </a:prstGeom>
        </p:spPr>
      </p:pic>
      <p:sp>
        <p:nvSpPr>
          <p:cNvPr id="146" name="Study title"/>
          <p:cNvSpPr txBox="1"/>
          <p:nvPr/>
        </p:nvSpPr>
        <p:spPr>
          <a:xfrm>
            <a:off x="1462787" y="1020315"/>
            <a:ext cx="134812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/>
            </a:lvl1pPr>
          </a:lstStyle>
          <a:p>
            <a:r>
              <a:rPr sz="2400" dirty="0"/>
              <a:t>Study title</a:t>
            </a:r>
          </a:p>
        </p:txBody>
      </p:sp>
      <p:sp>
        <p:nvSpPr>
          <p:cNvPr id="147" name="Line"/>
          <p:cNvSpPr/>
          <p:nvPr/>
        </p:nvSpPr>
        <p:spPr>
          <a:xfrm>
            <a:off x="2827822" y="1410574"/>
            <a:ext cx="1105234" cy="307990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8" name="Link to study…"/>
          <p:cNvSpPr txBox="1"/>
          <p:nvPr/>
        </p:nvSpPr>
        <p:spPr>
          <a:xfrm>
            <a:off x="95288" y="1900170"/>
            <a:ext cx="335585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u="sng"/>
            </a:pPr>
            <a:r>
              <a:rPr sz="2400" dirty="0"/>
              <a:t>Link to study</a:t>
            </a:r>
            <a:r>
              <a:rPr lang="en-US" sz="2400" dirty="0"/>
              <a:t> details</a:t>
            </a:r>
            <a:r>
              <a:rPr sz="2400" dirty="0"/>
              <a:t> page</a:t>
            </a:r>
          </a:p>
        </p:txBody>
      </p:sp>
      <p:sp>
        <p:nvSpPr>
          <p:cNvPr id="149" name="Line"/>
          <p:cNvSpPr/>
          <p:nvPr/>
        </p:nvSpPr>
        <p:spPr>
          <a:xfrm flipV="1">
            <a:off x="3329092" y="2176111"/>
            <a:ext cx="603964" cy="25622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0" name="Brief description"/>
          <p:cNvSpPr txBox="1"/>
          <p:nvPr/>
        </p:nvSpPr>
        <p:spPr>
          <a:xfrm>
            <a:off x="361941" y="3144450"/>
            <a:ext cx="220169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/>
            </a:lvl1pPr>
          </a:lstStyle>
          <a:p>
            <a:r>
              <a:rPr sz="2400" dirty="0"/>
              <a:t>Brief description</a:t>
            </a:r>
            <a:r>
              <a:rPr lang="en-US" sz="2400" dirty="0"/>
              <a:t> </a:t>
            </a:r>
          </a:p>
          <a:p>
            <a:r>
              <a:rPr lang="en-US" sz="2400" dirty="0"/>
              <a:t>and study design</a:t>
            </a:r>
            <a:endParaRPr sz="2400" dirty="0"/>
          </a:p>
        </p:txBody>
      </p:sp>
      <p:sp>
        <p:nvSpPr>
          <p:cNvPr id="151" name="Line"/>
          <p:cNvSpPr/>
          <p:nvPr/>
        </p:nvSpPr>
        <p:spPr>
          <a:xfrm flipV="1">
            <a:off x="2699919" y="3520620"/>
            <a:ext cx="1294959" cy="195756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4" name="Study design &amp;…"/>
          <p:cNvSpPr txBox="1"/>
          <p:nvPr/>
        </p:nvSpPr>
        <p:spPr>
          <a:xfrm>
            <a:off x="210594" y="4561363"/>
            <a:ext cx="285167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u="sng"/>
            </a:pPr>
            <a:r>
              <a:rPr lang="en-US" sz="2400" dirty="0"/>
              <a:t>Link to additional data</a:t>
            </a:r>
            <a:endParaRPr sz="2400" dirty="0"/>
          </a:p>
        </p:txBody>
      </p:sp>
      <p:sp>
        <p:nvSpPr>
          <p:cNvPr id="155" name="Line"/>
          <p:cNvSpPr/>
          <p:nvPr/>
        </p:nvSpPr>
        <p:spPr>
          <a:xfrm flipV="1">
            <a:off x="3157728" y="4857678"/>
            <a:ext cx="916734" cy="25622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6" name="Tag indicating…"/>
          <p:cNvSpPr txBox="1"/>
          <p:nvPr/>
        </p:nvSpPr>
        <p:spPr>
          <a:xfrm>
            <a:off x="8821513" y="1339467"/>
            <a:ext cx="275011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u="sng"/>
            </a:pPr>
            <a:r>
              <a:rPr sz="2400" dirty="0"/>
              <a:t>Tag indicating </a:t>
            </a:r>
          </a:p>
          <a:p>
            <a:pPr>
              <a:defRPr u="sng"/>
            </a:pPr>
            <a:r>
              <a:rPr lang="en-US" sz="2400" dirty="0"/>
              <a:t>disease area (enteric</a:t>
            </a:r>
            <a:r>
              <a:rPr sz="2400" dirty="0"/>
              <a:t>)</a:t>
            </a:r>
          </a:p>
        </p:txBody>
      </p:sp>
      <p:sp>
        <p:nvSpPr>
          <p:cNvPr id="157" name="Line"/>
          <p:cNvSpPr/>
          <p:nvPr/>
        </p:nvSpPr>
        <p:spPr>
          <a:xfrm>
            <a:off x="7405141" y="1543715"/>
            <a:ext cx="1416372" cy="174497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8" name="Link to access raw data"/>
          <p:cNvSpPr txBox="1"/>
          <p:nvPr/>
        </p:nvSpPr>
        <p:spPr>
          <a:xfrm>
            <a:off x="8464021" y="5071702"/>
            <a:ext cx="319831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/>
            </a:lvl1pPr>
          </a:lstStyle>
          <a:p>
            <a:r>
              <a:rPr sz="2400" dirty="0"/>
              <a:t>Link to </a:t>
            </a:r>
            <a:r>
              <a:rPr lang="en-US" sz="2400" dirty="0"/>
              <a:t>download all</a:t>
            </a:r>
            <a:r>
              <a:rPr sz="2400" dirty="0"/>
              <a:t> data</a:t>
            </a:r>
          </a:p>
        </p:txBody>
      </p:sp>
      <p:sp>
        <p:nvSpPr>
          <p:cNvPr id="159" name="Line"/>
          <p:cNvSpPr/>
          <p:nvPr/>
        </p:nvSpPr>
        <p:spPr>
          <a:xfrm flipV="1">
            <a:off x="6641676" y="5331124"/>
            <a:ext cx="1750853" cy="81983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0" name="Line"/>
          <p:cNvSpPr/>
          <p:nvPr/>
        </p:nvSpPr>
        <p:spPr>
          <a:xfrm>
            <a:off x="5973181" y="2545980"/>
            <a:ext cx="2623109" cy="202407"/>
          </a:xfrm>
          <a:prstGeom prst="line">
            <a:avLst/>
          </a:prstGeom>
          <a:ln w="53975">
            <a:solidFill>
              <a:schemeClr val="accent1"/>
            </a:solidFill>
            <a:prstDash val="sysDash"/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1" name="Link to publication"/>
          <p:cNvSpPr txBox="1"/>
          <p:nvPr/>
        </p:nvSpPr>
        <p:spPr>
          <a:xfrm>
            <a:off x="8596291" y="2545981"/>
            <a:ext cx="320055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/>
            </a:lvl1pPr>
          </a:lstStyle>
          <a:p>
            <a:r>
              <a:rPr lang="en-US" sz="2400" dirty="0"/>
              <a:t>Location and time period</a:t>
            </a:r>
            <a:endParaRPr sz="2400" dirty="0"/>
          </a:p>
        </p:txBody>
      </p:sp>
      <p:sp>
        <p:nvSpPr>
          <p:cNvPr id="162" name="Query by taxon"/>
          <p:cNvSpPr txBox="1"/>
          <p:nvPr/>
        </p:nvSpPr>
        <p:spPr>
          <a:xfrm>
            <a:off x="7857898" y="6240874"/>
            <a:ext cx="4251678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Search by Repeated Observations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63" name="Line"/>
          <p:cNvSpPr/>
          <p:nvPr/>
        </p:nvSpPr>
        <p:spPr>
          <a:xfrm>
            <a:off x="6222543" y="6201220"/>
            <a:ext cx="1635356" cy="315610"/>
          </a:xfrm>
          <a:prstGeom prst="line">
            <a:avLst/>
          </a:prstGeom>
          <a:noFill/>
          <a:ln w="53975" cap="flat">
            <a:solidFill>
              <a:schemeClr val="accent1"/>
            </a:solidFill>
            <a:prstDash val="sysDash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164" name="Query by sample…"/>
          <p:cNvSpPr txBox="1"/>
          <p:nvPr/>
        </p:nvSpPr>
        <p:spPr>
          <a:xfrm>
            <a:off x="195353" y="6296096"/>
            <a:ext cx="2818657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>
              <a:def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sz="2400" dirty="0"/>
              <a:t>Search by Participants</a:t>
            </a:r>
            <a:endParaRPr sz="2400" dirty="0"/>
          </a:p>
        </p:txBody>
      </p:sp>
      <p:sp>
        <p:nvSpPr>
          <p:cNvPr id="165" name="Line"/>
          <p:cNvSpPr/>
          <p:nvPr/>
        </p:nvSpPr>
        <p:spPr>
          <a:xfrm flipV="1">
            <a:off x="3062273" y="6240874"/>
            <a:ext cx="2148081" cy="315610"/>
          </a:xfrm>
          <a:prstGeom prst="line">
            <a:avLst/>
          </a:prstGeom>
          <a:noFill/>
          <a:ln w="53975" cap="flat">
            <a:solidFill>
              <a:schemeClr val="accent1"/>
            </a:solidFill>
            <a:prstDash val="sysDash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CC87-E2EE-1540-ABCD-4C4FDE1F925D}"/>
              </a:ext>
            </a:extLst>
          </p:cNvPr>
          <p:cNvSpPr txBox="1"/>
          <p:nvPr/>
        </p:nvSpPr>
        <p:spPr>
          <a:xfrm>
            <a:off x="8749313" y="4788522"/>
            <a:ext cx="72200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F1C57-E148-4400-BE15-CB21096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08" y="243224"/>
            <a:ext cx="10515600" cy="694844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Each dataset is accessible through ‘cards’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70D0-9C21-46A7-953E-3242D7B0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Integration of Epidemiologic and Genomic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4E7F9-C7A3-4D79-9639-648B0FA29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837" y="1846998"/>
            <a:ext cx="6566035" cy="4074117"/>
          </a:xfrm>
        </p:spPr>
        <p:txBody>
          <a:bodyPr>
            <a:normAutofit/>
          </a:bodyPr>
          <a:lstStyle/>
          <a:p>
            <a:r>
              <a:rPr lang="en-US" sz="3600" dirty="0"/>
              <a:t>Phenotypes and “metadata”</a:t>
            </a:r>
          </a:p>
          <a:p>
            <a:pPr lvl="2"/>
            <a:r>
              <a:rPr lang="en-US" sz="3600" dirty="0"/>
              <a:t>Anthropometrics </a:t>
            </a:r>
          </a:p>
          <a:p>
            <a:pPr lvl="2"/>
            <a:r>
              <a:rPr lang="en-US" sz="3600" dirty="0"/>
              <a:t>Molecular and conventional laboratory diagnostics</a:t>
            </a:r>
          </a:p>
          <a:p>
            <a:pPr lvl="2"/>
            <a:r>
              <a:rPr lang="en-US" sz="3600" dirty="0"/>
              <a:t>Socioeconomic data</a:t>
            </a:r>
          </a:p>
          <a:p>
            <a:pPr lvl="2"/>
            <a:r>
              <a:rPr lang="en-US" sz="3600" dirty="0"/>
              <a:t>Clinical signs and symptoms</a:t>
            </a:r>
          </a:p>
        </p:txBody>
      </p:sp>
      <p:pic>
        <p:nvPicPr>
          <p:cNvPr id="5" name="Picture 6" descr="Picture">
            <a:extLst>
              <a:ext uri="{FF2B5EF4-FFF2-40B4-BE49-F238E27FC236}">
                <a16:creationId xmlns:a16="http://schemas.microsoft.com/office/drawing/2014/main" id="{2BCE63BC-11D9-486B-9C58-9D2520D4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9332" y="1700650"/>
            <a:ext cx="3074137" cy="2496096"/>
          </a:xfrm>
          <a:prstGeom prst="roundRect">
            <a:avLst>
              <a:gd name="adj" fmla="val 16667"/>
            </a:avLst>
          </a:prstGeom>
          <a:ln w="50800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icture">
            <a:extLst>
              <a:ext uri="{FF2B5EF4-FFF2-40B4-BE49-F238E27FC236}">
                <a16:creationId xmlns:a16="http://schemas.microsoft.com/office/drawing/2014/main" id="{AB5110E8-CE14-4ACF-BD92-0A4751CB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74570" y="3956606"/>
            <a:ext cx="3544795" cy="2569770"/>
          </a:xfrm>
          <a:prstGeom prst="roundRect">
            <a:avLst>
              <a:gd name="adj" fmla="val 16667"/>
            </a:avLst>
          </a:prstGeom>
          <a:ln w="50800">
            <a:solidFill>
              <a:schemeClr val="accent2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20D2F-917B-4C77-BFCF-DB7CCB3BBA5B}"/>
              </a:ext>
            </a:extLst>
          </p:cNvPr>
          <p:cNvSpPr txBox="1"/>
          <p:nvPr/>
        </p:nvSpPr>
        <p:spPr>
          <a:xfrm>
            <a:off x="32547" y="6550223"/>
            <a:ext cx="232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*Photo Credit WASH-Benefits</a:t>
            </a:r>
          </a:p>
        </p:txBody>
      </p:sp>
    </p:spTree>
    <p:extLst>
      <p:ext uri="{BB962C8B-B14F-4D97-AF65-F5344CB8AC3E}">
        <p14:creationId xmlns:p14="http://schemas.microsoft.com/office/powerpoint/2010/main" val="35203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7140CE-3239-2247-B69E-BAC7499B5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97" y="1151815"/>
            <a:ext cx="11773341" cy="51718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3F6035-C7F4-F747-9C6C-3E365868515C}"/>
              </a:ext>
            </a:extLst>
          </p:cNvPr>
          <p:cNvGrpSpPr/>
          <p:nvPr/>
        </p:nvGrpSpPr>
        <p:grpSpPr>
          <a:xfrm>
            <a:off x="3211374" y="4631812"/>
            <a:ext cx="335654" cy="993578"/>
            <a:chOff x="2303383" y="4066789"/>
            <a:chExt cx="228600" cy="774472"/>
          </a:xfrm>
          <a:solidFill>
            <a:schemeClr val="accent2"/>
          </a:solidFill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C2C7AA03-9084-AD41-A22B-573F5F1CE7A3}"/>
                </a:ext>
              </a:extLst>
            </p:cNvPr>
            <p:cNvSpPr/>
            <p:nvPr/>
          </p:nvSpPr>
          <p:spPr>
            <a:xfrm rot="5400000" flipH="1">
              <a:off x="2349103" y="4021069"/>
              <a:ext cx="137160" cy="2286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E9FED782-B1B4-064D-B3A2-DF1085F99876}"/>
                </a:ext>
              </a:extLst>
            </p:cNvPr>
            <p:cNvSpPr/>
            <p:nvPr/>
          </p:nvSpPr>
          <p:spPr>
            <a:xfrm rot="5400000" flipH="1">
              <a:off x="2349103" y="4339725"/>
              <a:ext cx="137160" cy="2286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DA09937-8A91-A444-8087-75B144E5740A}"/>
                </a:ext>
              </a:extLst>
            </p:cNvPr>
            <p:cNvSpPr/>
            <p:nvPr/>
          </p:nvSpPr>
          <p:spPr>
            <a:xfrm rot="5400000" flipH="1">
              <a:off x="2349103" y="4658381"/>
              <a:ext cx="137160" cy="2286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03EAF2E6-BD9A-AC42-9CCC-B412BB4003D7}"/>
                </a:ext>
              </a:extLst>
            </p:cNvPr>
            <p:cNvSpPr/>
            <p:nvPr/>
          </p:nvSpPr>
          <p:spPr>
            <a:xfrm rot="5400000" flipH="1">
              <a:off x="2349103" y="4499053"/>
              <a:ext cx="137160" cy="2286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A2BACBE-0D15-5344-9CD3-04770629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774" y="5854123"/>
            <a:ext cx="4826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750AA3-A4C8-F444-A99D-E908F5A9A7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6371539"/>
            <a:ext cx="9144000" cy="486462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7DE22F1-DC9F-EB46-BF11-EAADCD5F4835}"/>
              </a:ext>
            </a:extLst>
          </p:cNvPr>
          <p:cNvSpPr/>
          <p:nvPr/>
        </p:nvSpPr>
        <p:spPr>
          <a:xfrm rot="3600000">
            <a:off x="2649063" y="1975821"/>
            <a:ext cx="137160" cy="2286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305"/>
            <a:ext cx="12192000" cy="1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8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881" y="0"/>
            <a:ext cx="12215881" cy="6830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9FD5C-5306-C543-92E6-00318AD8A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" t="6085" r="49338" b="3155"/>
          <a:stretch/>
        </p:blipFill>
        <p:spPr>
          <a:xfrm>
            <a:off x="2995540" y="1652367"/>
            <a:ext cx="4572000" cy="914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513813FD-C35A-994D-AEB6-4BA274695FB4}"/>
              </a:ext>
            </a:extLst>
          </p:cNvPr>
          <p:cNvSpPr/>
          <p:nvPr/>
        </p:nvSpPr>
        <p:spPr>
          <a:xfrm rot="16200000">
            <a:off x="2034540" y="1642204"/>
            <a:ext cx="960120" cy="914400"/>
          </a:xfrm>
          <a:prstGeom prst="triangle">
            <a:avLst>
              <a:gd name="adj" fmla="val 26210"/>
            </a:avLst>
          </a:prstGeom>
          <a:gradFill>
            <a:gsLst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9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881" y="0"/>
            <a:ext cx="12215881" cy="6830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9FD5C-5306-C543-92E6-00318AD8A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" t="6085" r="49338" b="3155"/>
          <a:stretch/>
        </p:blipFill>
        <p:spPr>
          <a:xfrm>
            <a:off x="2995540" y="1652367"/>
            <a:ext cx="4572000" cy="914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2AAC1-4977-EB4C-ADCD-B0F0AEA20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785" y="3172570"/>
            <a:ext cx="4402667" cy="36576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513813FD-C35A-994D-AEB6-4BA274695FB4}"/>
              </a:ext>
            </a:extLst>
          </p:cNvPr>
          <p:cNvSpPr/>
          <p:nvPr/>
        </p:nvSpPr>
        <p:spPr>
          <a:xfrm rot="16200000">
            <a:off x="2034540" y="1642204"/>
            <a:ext cx="960120" cy="914400"/>
          </a:xfrm>
          <a:prstGeom prst="triangle">
            <a:avLst>
              <a:gd name="adj" fmla="val 26210"/>
            </a:avLst>
          </a:prstGeom>
          <a:gradFill>
            <a:gsLst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2C50AC1-5ACA-3C4C-A582-AE9A4784D7F5}"/>
              </a:ext>
            </a:extLst>
          </p:cNvPr>
          <p:cNvSpPr/>
          <p:nvPr/>
        </p:nvSpPr>
        <p:spPr>
          <a:xfrm rot="16200000">
            <a:off x="2823079" y="4769463"/>
            <a:ext cx="3657599" cy="463813"/>
          </a:xfrm>
          <a:prstGeom prst="triangle">
            <a:avLst>
              <a:gd name="adj" fmla="val 69621"/>
            </a:avLst>
          </a:prstGeom>
          <a:gradFill>
            <a:gsLst>
              <a:gs pos="0">
                <a:srgbClr val="0070C0">
                  <a:alpha val="10000"/>
                </a:srgbClr>
              </a:gs>
              <a:gs pos="100000">
                <a:srgbClr val="0070C0">
                  <a:alpha val="6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9B3-663D-4D40-AF99-5D559665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7" y="1274160"/>
            <a:ext cx="8319884" cy="3762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A2A2A"/>
                </a:solidFill>
                <a:latin typeface="+mn-lt"/>
              </a:rPr>
              <a:t>The benefit of data sharing comes </a:t>
            </a:r>
            <a:br>
              <a:rPr lang="en-US" sz="3600" dirty="0">
                <a:solidFill>
                  <a:srgbClr val="2A2A2A"/>
                </a:solidFill>
                <a:latin typeface="+mn-lt"/>
              </a:rPr>
            </a:br>
            <a:r>
              <a:rPr lang="en-US" sz="3600" dirty="0">
                <a:solidFill>
                  <a:srgbClr val="2A2A2A"/>
                </a:solidFill>
                <a:latin typeface="+mn-lt"/>
              </a:rPr>
              <a:t>"not from providing access to data or depositing them somewhere, but from making it possible for others to find and reanalyze the data in a meaningful way" </a:t>
            </a:r>
            <a:endParaRPr lang="en-US" sz="36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FA1D0A-FFA9-4208-B226-EB96C1FD1736}"/>
              </a:ext>
            </a:extLst>
          </p:cNvPr>
          <p:cNvSpPr/>
          <p:nvPr/>
        </p:nvSpPr>
        <p:spPr>
          <a:xfrm>
            <a:off x="6096000" y="51157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 err="1">
                <a:solidFill>
                  <a:srgbClr val="FF0000"/>
                </a:solidFill>
                <a:latin typeface="Source Sans Pro"/>
              </a:rPr>
              <a:t>Haug</a:t>
            </a:r>
            <a:r>
              <a:rPr lang="en-US" dirty="0">
                <a:solidFill>
                  <a:srgbClr val="FF0000"/>
                </a:solidFill>
                <a:latin typeface="Source Sans Pro"/>
              </a:rPr>
              <a:t> CJ.  From patient to patient: sharing the data from clinical trials.  </a:t>
            </a:r>
            <a:r>
              <a:rPr lang="en-US" i="1" dirty="0">
                <a:solidFill>
                  <a:srgbClr val="FF0000"/>
                </a:solidFill>
                <a:latin typeface="Source Sans Pro"/>
              </a:rPr>
              <a:t>N </a:t>
            </a:r>
            <a:r>
              <a:rPr lang="en-US" i="1" dirty="0" err="1">
                <a:solidFill>
                  <a:srgbClr val="FF0000"/>
                </a:solidFill>
                <a:latin typeface="Source Sans Pro"/>
              </a:rPr>
              <a:t>Engl</a:t>
            </a:r>
            <a:r>
              <a:rPr lang="en-US" i="1" dirty="0">
                <a:solidFill>
                  <a:srgbClr val="FF0000"/>
                </a:solidFill>
                <a:latin typeface="Source Sans Pro"/>
              </a:rPr>
              <a:t> J Med</a:t>
            </a:r>
            <a:r>
              <a:rPr lang="en-US" dirty="0">
                <a:solidFill>
                  <a:srgbClr val="FF0000"/>
                </a:solidFill>
                <a:latin typeface="Source Sans Pro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Source Sans Pro"/>
              </a:rPr>
              <a:t>374:</a:t>
            </a:r>
            <a:r>
              <a:rPr lang="en-US" dirty="0">
                <a:solidFill>
                  <a:srgbClr val="FF0000"/>
                </a:solidFill>
                <a:latin typeface="Source Sans Pro"/>
              </a:rPr>
              <a:t>2409–11 (2016).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881" y="0"/>
            <a:ext cx="12215881" cy="6830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C2CDF5-9170-FC4A-A053-7511C7F75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3" t="743" r="5077" b="1256"/>
          <a:stretch/>
        </p:blipFill>
        <p:spPr>
          <a:xfrm>
            <a:off x="7497945" y="137160"/>
            <a:ext cx="2423160" cy="672084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BB8CC5B1-938E-AB44-916F-6A30D8875F38}"/>
              </a:ext>
            </a:extLst>
          </p:cNvPr>
          <p:cNvSpPr/>
          <p:nvPr/>
        </p:nvSpPr>
        <p:spPr>
          <a:xfrm rot="5400000" flipH="1">
            <a:off x="6917796" y="3148387"/>
            <a:ext cx="6830171" cy="822634"/>
          </a:xfrm>
          <a:prstGeom prst="triangle">
            <a:avLst>
              <a:gd name="adj" fmla="val 42474"/>
            </a:avLst>
          </a:prstGeom>
          <a:gradFill>
            <a:gsLst>
              <a:gs pos="0">
                <a:schemeClr val="accent6">
                  <a:alpha val="10000"/>
                </a:schemeClr>
              </a:gs>
              <a:gs pos="100000">
                <a:schemeClr val="accent6">
                  <a:alpha val="6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881" y="0"/>
            <a:ext cx="12215881" cy="6830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C2CDF5-9170-FC4A-A053-7511C7F75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3" t="743" r="5077" b="1256"/>
          <a:stretch/>
        </p:blipFill>
        <p:spPr>
          <a:xfrm>
            <a:off x="7497945" y="137160"/>
            <a:ext cx="2423160" cy="672084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BB8CC5B1-938E-AB44-916F-6A30D8875F38}"/>
              </a:ext>
            </a:extLst>
          </p:cNvPr>
          <p:cNvSpPr/>
          <p:nvPr/>
        </p:nvSpPr>
        <p:spPr>
          <a:xfrm rot="5400000" flipH="1">
            <a:off x="6917796" y="3148387"/>
            <a:ext cx="6830171" cy="822634"/>
          </a:xfrm>
          <a:prstGeom prst="triangle">
            <a:avLst>
              <a:gd name="adj" fmla="val 42474"/>
            </a:avLst>
          </a:prstGeom>
          <a:gradFill>
            <a:gsLst>
              <a:gs pos="0">
                <a:schemeClr val="accent6">
                  <a:alpha val="10000"/>
                </a:schemeClr>
              </a:gs>
              <a:gs pos="100000">
                <a:schemeClr val="accent6">
                  <a:alpha val="6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DB65A5-6966-A242-A4BD-98DBE720E98B}"/>
              </a:ext>
            </a:extLst>
          </p:cNvPr>
          <p:cNvGrpSpPr/>
          <p:nvPr/>
        </p:nvGrpSpPr>
        <p:grpSpPr>
          <a:xfrm>
            <a:off x="9259248" y="1172870"/>
            <a:ext cx="2834437" cy="4773668"/>
            <a:chOff x="9448800" y="2084332"/>
            <a:chExt cx="2834437" cy="47736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D017DB-B324-8441-ACF4-4617264C9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3478" b="986"/>
            <a:stretch/>
          </p:blipFill>
          <p:spPr>
            <a:xfrm>
              <a:off x="9448800" y="2103120"/>
              <a:ext cx="2743200" cy="47548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CC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3AEEF6-4B45-8544-A4F4-22EC0DAA9B77}"/>
                </a:ext>
              </a:extLst>
            </p:cNvPr>
            <p:cNvSpPr txBox="1"/>
            <p:nvPr/>
          </p:nvSpPr>
          <p:spPr>
            <a:xfrm>
              <a:off x="9623185" y="2084332"/>
              <a:ext cx="2660052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C0000"/>
                  </a:solidFill>
                </a:rPr>
                <a:t>007c8df165091d3b</a:t>
              </a: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r>
                <a:rPr lang="en-US" sz="1200" dirty="0">
                  <a:solidFill>
                    <a:srgbClr val="CC0000"/>
                  </a:solidFill>
                </a:rPr>
                <a:t>00933f3d08aef1ce</a:t>
              </a: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endParaRPr lang="en-US" sz="1200" dirty="0">
                <a:solidFill>
                  <a:srgbClr val="CC0000"/>
                </a:solidFill>
              </a:endParaRPr>
            </a:p>
            <a:p>
              <a:r>
                <a:rPr lang="en-US" sz="1200" dirty="0">
                  <a:solidFill>
                    <a:srgbClr val="CC0000"/>
                  </a:solidFill>
                </a:rPr>
                <a:t>00c80941c87d98ab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59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 descr="data:image/png;base64,iVBORw0KGgoAAAANSUhEUgAAA2AAAALQCAYAAAD2LxNlAAAgAElEQVR4XuzdCZRdV3Xn/71vaahX8jxgecI2HjAYsJlNwAyLDIQOgaCqCoQMJkknzT9D55/uMFhVkiWVTaBDZ6DzT0jSgDtJ062SDA40aUgIBhNswOCZYFvGBmNjG88aqiTVu/u/7qtBr56q6k33nnvuOd+3lhe2dO85e3/2Len9eMNV4YEAAggggAACCCCAAAIIIOBEQJ3swiYIIIAAAggggAACCCCAAAJCAOMi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IIIIAAAggggAACCCBAAOMaQAABBBBAAAEEEEAAAQQcCRDAHEGzDQJ5Ckxtm3xtJ+vVxkeu7eQ4jkEAge4EfPsZXKkeU7lovjs1uXmpTpNEH1+7cfjW7hQ4GgEEEECgFwECWC9qnINAyQJzT7bahbBrCWAlD4rtgxXw7WdwxXpUzxez9SJy39w/h80lSfRqAliwlyuNIYCAZwIEMM8GQjlxCkxv2fFT6YBdqCKrUpNb142PfGYlCd+e/MU5NbqOWcC3n8E8AphJclKaphcNqK020dvWbtzwGVW1mOdM7wgggEARAgSwIlRZE4EuBKa3bP8JS/SVzaeo6jcHx4Y/vdwyvj3566JdDkUgCAHffgb7DWCSyA8kldOah5OI3rx2fPhTQQyMJhBAAAGPBAhgHg2DUuIU2Dex/ffV9Kis+/nPaiSWPeSaZUVUzzeT8xeHtsM+28FbEOO8pOjagUC1A5gOmtmiPz8S1dWp2sGMTk1vF7GZ7N8HZ27fqlu2pI0/nzZvP05qUtf3jj7lgJgtEEAAgWAFCGDBjpbGqiLQTQAzlaNV9GQVOdtUzjSTVYnIgImuErFHWnpe9vMeVbGhTgQ8FjhTRLJ/mh+tX3rj7P8EWSYQzn9O9AQROcJEn1SxJyX780LtWBWZSU3qKjpjYqpi+0Rkj0hyU3MA2732wmNX12feIqKnz/4fRXpn7cTHduhv/mYjsPFAAAEEEOhOgADWnRdHI5C7wEpvQbTNHxs8sPbIM62enimSPNvEjp0rYKknf621EcBynxYLIrAgUOEAdvgUVfVpM2u8Ej/374+L2Vdrm0b/ampi+y+J6dnNZ6UiN7b7rCrXCgIIIIDA0gIEMK4MBDwQaP0SjqFb7R9nLtSX10Uvnn9S1FImAcyDuVFC1AJBBTBR/TcRWSdi68VkQFQfljS9WzV5yMQuFJGHGtOe/UbF75jI7qHxkQ9FfQXQPAIIINCjAAGsRzhOQ6AogQNbr74w1frFJnLyCnsQwIoaAOsi0JlAeAHM7OFlWr/ETHZLImli+ixT2y0it6emn1vq+DWqj68e2/Dlzhg5CgEEEIhPgAAW38zp2FOBfRPbT9U0eZ2ondNBia2fPVnulOxtiDwQQCB/gaV+Bj/euo2re/EtcyPmSxv1zN4DbPahOvtKVutDdUqWC2CqzxKzZzZOFz3GxI4XlX8Tk68utdQqTf6FAJb/BceKCCAQjgABLJxZ0kmFBfZv3XFBPbF/pyZDFW6D0hGIWqA2PnK5TwBT2yZzrEdPU7UTTOR4SeU4Ud1rIt9Vse+09kwA8+kqoBYEEPBRgADm41SoKSqBvRM7XpKY/UxUTdMsAgEKhB3AFgZ2loicYSJHi1gqktzdGsIIYAFe3LSEAAK5ChDAcuVkMQS6E9g3sf1Vavrj3Z3F0Qgg4KNATAEs858NYdnbEuUbIvLg/EwIYD5endSEAAI+CRDAfJoGtUQlsHfr9hcnqm+KqmmaRSBggdgC2GwIsyNV9DYRWfi8KQEs4Iuc1hBAIBcBAlgujCyCwGKB7N5e6YA8P/vVpC63DW4e/afmI6bev+NZMmO/jBsCCIQjEGMAa5rewn0HCWDhXNN0ggACxQgQwIpxZdWIBbJ7ellir2gm0FSvH9w83PjK5n0TnzhdbdWvRUxE6wgEKRB5AMtm2ghhBLAgL2+aQgCBHAUIYDlishQCswFr8t2t32ZoKvuGxkY+uOeKa05K0oO/oGKNz07wQACBcAQIYI1ZZgHso3wNfTjXNZ0ggED+AgSw/E1ZMXKBqYnJy8RkjalclFGoyc2icqA2NnLl1NYdv9jhfb4iV6R9BKonEEkAO3RPseVGlMiNtY0jf1O9CVIxAggg4EaAAObGmV0iEti7bfJnEpGXNAewVOTG1TZwf13rPxcRBa0iEJVAJAGs05le6+om1J0WxHEIIICALwIEMF8mQR1BCUxP7HiTWPqrjaY0+ejaW9LP7n+B/rqJnBxUozSDAAILAgSwwy4GQhg/HwgggMASAgQwLgsEChKY2rr90mzp2qbRjx+cmPyxGZOfLGgrlkUAAQ8ECGBLDoEQ5sG1SQkIIOCXAAHMr3lQTUAC8wHs0Sfkf594fPIuMzsqoPZoBQEEWgQIYMteEoQwfloQQACBJgECGJcDAgUJzAewmTS9cdXAwHBB27AsAgh4IkAAW3EQhDBPrlPKQACB8gUIYOXPgAoCFZgPYKnpE0kiLwy0TdpCAIE5AQJY20uBENaWiAMQQCAGAQJYDFOmx1IE5gOYanKscd+vUmbApgi4FCCAdaRNCOuIiYMQQCBkAQJYyNOlt1IFsgBG+Cp1BGyOgFMBAljH3ISwjqk4EAEEQhQggIU4VXryQqDxCpjq+SIy7UVBFIEAAoUKEMC64iWEdcXFwQggEJIAASykadJLqQJT2yZf21LAG1TkbBPZ2/Lr95VaKJsjgEAhAgSwrlkJYV2TcQICCIQgQAALYYr04IXAXABbCGFmcpEmcqrYogCWhS8CmBcTowgE8hUggPXkSQjriY2TEECgygIEsCpPj9q9ElgqgInKGSryVFOhBDCvpkYxCOQnQADr2ZIQ1jMdJyKAQBUFCGBVnBo1eymwVABLVJ5lIo8TwLwcGUUhkKsAAawvTkJYX3ycjAACVRIggFVpWtTqtcCSb0FUPU/EHiGAeT06ikMgFwECWN+MhLC+CVkAAQSqIEAAq8KUqLESAq0BbK7o1i/m4C2IlZgmRSLQvQABrHuzJc4ghOXCyCIIIOCzAAHM5+lQW6UECGCVGhfFIpC7AAEsN1JCWG6ULIQAAj4KEMB8nAo1VVKAAFbJsVE0ArkJEMByo8wWIoTlysliCCDgkwABzKdpUEulBQhglR4fxSPQtwABrG/C1gUIYbmTsiACCPggQADzYQrUEITAEjdizvq6dInmuA9YEBOnCQQWCxDACrkiCGGFsLIoAgiUKUAAK1OfvYMXmNo2eXnwTdIgAgg0BAhghV0IhLDCaFkYAQTKECCAlaHOntEIEMCiGTWNIkAAK/YaIIQV68vqCCDgUIAA5hCbreITIIDFN3M6jleAV8AKnz0hrHBiNkAAARcCBDAXyuwRrQABLNrR03iEAgQwJ0MnhDlhZhMEEChSgABWpC5rRy9AAIv+EgAgIgECmLNhE8KcUbMRAggUIUAAK0KVNRGYEyCAcSkgEI8AAczprAlhTrnZDAEE8hQggOWpyVoItAgQwLgkEIhHgADmfNaEMOfkbIgAAnkIEMDyUGQNBJYRIIBxaSAQjwABrJRZE8JKYWdTBBDoR4AA1o8e5yLQRoAAxiWCQDwCBLDSZk0IK42ejRFAoBcBAlgvapyDQIcCBLAOoTgMgQAECGClDpEQVio/myOAQDcCBLButDgWgS4FCGBdgnE4AhUWIICVPjxCWOkjoAAEEOhEgADWiRLHINCjAAGsRzhOQ6CCAgQwL4ZGCPNiDBSBAAIrCRDAuD4QKFCAAFYgLksj4JkAAcybgRDCvBkFhSCAwFICBDCuCwQKFCCAFYjL0gh4JkAA82oghDCvxkExCCDQLEAA43pAoEABAliBuCyNgGcCBDDPBiJCCPNuJBSEAAKZAAGM6wCBAgUIYAXisjQCngkQwDwbyGw5hDAvx0JRCMQtQACLe/50X7AAAaxgYJZHwCMBAphHw1hcCiHM29FQGAJxChDA4pw7XTsSIIA5gmYbBDwQIIB5MITlSyCEeT0eikMgLgECWFzzplvHAgQwx+Bsh0CJAgSwEvE725oQ1pkTRyGAQMECBLCCgVk+bgECWNzzp/u4BAhglZg3IawSY6JIBMIWIICFPV+6K1mAAFbyANgeAYcCBDCH2P1tRQjrz4+zEUCgTwECWJ+AnI7ASgIEMK4PBOIRIIBVataEsEqNi2IRCEuAABbWPOnGMwECmGcDoRwEChQggBWIW8zShLBiXFkVAQTaCBDAuEQQKFCAAFYgLksj4JkAAcyzgXRWDiGsMyeOQgCBHAUIYDlishQCrQIEMK4JBOIRIIBVdtaEsMqOjsIRqKYAAayac6PqiggQwCoyKMpEIAcBAlgOiOUtQQgrz56dEYhOgAAW3chp2KUAAcylNnshUK4AAaxc/xx2J4TlgMgSCCDQXoAA1t6IIxDoWYAA1jMdJyJQOQECWOVGtlTBhLAgxkgTCPgtQADzez5UV3EBAljFB0j5CHQhQADrAsvvQwlhfs+H6hCovAABrPIjpAGfBQhgPk+H2hDIV4AAlq9nyasRwkoeANsjELIAASzk6dJb6QIEsNJHQAEIOBMggDmjdrURIcyVNPsgEJkAASyygdOuWwECmFtvdkOgTAECWJn6he1NCCuMloURiFeAABbv7OncgQABzAEyWyDgiQABzJNB5F8GISx/U1ZEIGoBAljU46f5ogUIYEULsz4C/ggQwPyZRQGVEMIKQGVJBGIVIIDFOnn6diJAAHPCzCYIeCFAAPNiDEUWQQgrUpe1EYhIgAAW0bBp1b0AAcy9OTsiUJYAAawseaf7EsKccrMZAmEKEMDCnCtdeSJAAPNkEJSBgAMBApgDZD+2IIT5MQeqQKCyAgSwyo6OwqsgQACrwpSoEYF8BAhg+ThWZBVCWEUGRZkI+ChAAPNxKtQUjAABLJhR0ggCbQUIYG2JQjuAEBbaROkHAUcCBDBH0GwTpwABLM6503WcAgSwKOdOCIty7DSNQH8CBLD+/DgbgRUFCGBcIAjEI0AAi2fWLZ0SwqIdPY0j0JsAAaw3N85CoCMBAlhHTByEQBACBLAgxthrE4SwXuU4D4EIBQhgEQ6dlt0JEMDcWbMTAmULEMDKnkDp+xPCSh8BBSBQDQECWDXmRJUVFSCAVXRwlI1ADwIEsB7QwjuFEBbeTOkIgdwFCGC5k7IgAocECGBcDQjEI0AAi2fWbTolhHEpIIDAigIEMC4QBAoUIIAViMvSCHgmQADzbCDllkMIK9ef3RHwWoAA5vV4KK7qAgSwqk+Q+hHoXIAA1rlVJEcSwiIZNG0i0K0AAaxbMY5HoAsBAlgXWByKQMUFCGAVH2Ax5RPCinFlVQQqLUAAq/T4KN53AQKY7xOiPgTyEyCA5WcZ2EqEsMAGSjsI9CtAAOtXkPMRWEGAAMblgUA8AgSweGbdQ6eEsB7QOAWBUAUIYKFOlr68ECCAeTEGikDAiQABzAlzlTchhFV5etSOQI4CBLAcMVkKgVYBAhjXBALxCBDA4pl1H50SwvrA41QEQhEggIUySfrwUoAA5uVYKAqBQgQIYIWwhrgoISzEqdITAl0IEMC6wOJQBLoVIIB1K8bxCFRXgABW3dmVUDkhrAR0tkTAFwECmC+ToI4gBQhgQY6VphBYUoAAxoXRpQAhrEswDkcgFAECWCiTpA8vBQhgXo6FohAoRIAAVghr6IsSwkKfMP0hsIQAAYzLAoECBQhgBeKyNAKeCRDAPBtIdcohhFVnVlSKQC4CBLBcGFkEgaUFCGBcGQjEI0AAi2fWBXRKCCsAlSUR8FWAAObrZKgrCAECWBBjpAkEOhIggHXExEHLCxDCuDoQiESAABbJoGmzHAECWDnu7IpAGQIEsDLUg9uTEBbcSGkIgcMFCGBcFQgUKEAAKxCXpRHwTIAA5tlAqlsOIay6s6NyBDoSIIB1xMRBCPQmQADrzY2zEKiiAAGsilPztmZCmLejoTAE+hcggPVvyAoILCtAAOPiQCAeAQJYPLN21CkhzBE02yDgWoAA5lqc/aISIIBFNW6ajVyAABb5BVBM+4SwYlxZFYFSBQhgpfKzeegCBLDQJ0x/CBwSIIBxNRQkQAgrCJZlEShLgABWljz7RiFAAItizDSJQEOAAMaFUKAAIaxAXJZGwLUAAcy1OPtFJUAAi2rcNBu5AAEs8gug+PYJYcUbswMCTgQIYE6Y2SRWAQJYrJOn7xgFCGAxTt15z4Qw5+RsiED+AgSw/E1ZEYEFAQIYFwMC8QgQwOKZdcmdEsJKHgDbI9CvAAGsX0HOR2AFAQIYlwcC8QgQwOKZtQedEsI8GAIlINCrAAGsVznOQ6ADAQJYB0gcgkAgAgSwQAZZnTYIYdWZFZUisEiAAMYFgUCBAgSwAnFZGgHPBAhgng0kjnIIYXHMmS4DEyCABTZQ2vFLgADm1zyoBoEiBQhgReqy9goChDAuDwQqJkAAq9jAKLdaAgSwas2LahHoR4AA1o8e5/YpQAjrE5DTEXApQABzqc1e0QkQwKIbOQ1HLEAAi3j4frROCPNjDlSBQFsBAlhbIg5AoHcBAljvdpyJQNUECGBVm1iQ9RLCghwrTYUmQAALbaL045UAAcyrcVAMAoUKEMAK5WXxzgUIYZ1bcSQCpQgQwEphZ9NYBAhgsUyaPhEQIYBxFXgkQAjzaBiUgkCrAAGMawKBAgUIYAXisjQCngkQwDwbCOUQwrgGEPBUgADm6WAoKwwBAlgYc6QLBDoRIIB1osQxjgUIYY7B2Q6BTgQIYJ0ocQwCPQoQwHqE4zQEKihAAKvg0OIomRAWx5zpskICBLAKDYtSqydAAKvezKgYgV4FCGC9ynFe4QKJ/KAudmO7fY7YOHpzu2P4fQQQ6F+AANa/ISsgsKwAAYyLA4F4BAhg8cy6gp2uF5FBEblvudpT0ZvXjQ9/qoK9UTIClRMggFVuZBRcJQECWJWmRa0I9CdAAOvPj7MLFcgC2PlzAWzJEEYAK9SfxRFYJEAA44JAoEABAliBuCyNgGcCBDDPBkI5zQLzASz7tSyAHRbCCGBcMAi4EyCAubNmpwgFCGARDp2WoxUggEU7+io03hzAGiFMRfeY2KPzxRPAqjBGagxFgAAWyiTpw0sBApiXY6EoBAoRIIAVwsqi+Qi0BDAdUpWB1OzbKnJPtgUBLB9oVkGgEwECWCdKHINAjwIEsB7hOA2BCgoQwCo4tHhKbn0FTFTl2NRsn4juykIYASyei4FOyxcggJU/AyoIWIAAFvBwaQ2BFgECGJeExwKHBbCs1iyEmdluFX1MVHeZ2r9J3e6ubRr9kse9UBoClRcggFV+hDTgswABzOfpUBsC+QoQwPL1ZLVcBZYMYI0QJnqUiRwnYtkXc1yb/Zqp3TI0NvrJXCtgMQQQWBAggHExIFCgAAGsQFyWRsAzAQKYZwOhnGaB9aJ6zJIkZs8U1SPFLHtOeJPMfSZscMb+SLeM7oERAQTyFyCA5W/KiggsCBDAuBgQiEeAABbPrEPq1NRepKZHqcrjZvZtEZ3J+husDf43/c9vWviWxJB6phcEyhYggJU9AfYPWoAAFvR4aQ6BRQIEMC6ISgqoniFmZ6nqo2Z2e9aDqjwyODby/1WyH4pGoAICBLAKDIkSqytAAKvu7KgcgW4FCGDdinG8NwKq54vZehP9dqJ2+1pZ/Wkde8v93tRHIQgEJkAAC2ygtOOXAAHMr3lQDQJFChDAitRlbQcCa+Ze+foTB3uxBQJRCxDAoh4/zRctQAArWpj1EfBHgADmzyyopA8B012a2AnZCqZyW23jyBf6WI1TEUBgCQECGJcFAgUKEMAKxGVpBDwTIIB5NhDK6UXgbBFJReTe+ZNV5KuD4yOf72UxzkEAgaUFCGBcGQgUKEAAKxCXpRHwTIAA5tlAKKdrAVX5sVRsWk2/dSiA6d7B8eH/0vVinIAAAssKEMC4OBAoUIAAViAuSyPgmQABzLOBUE4vApeIyECqskdFZtTk5kTlwNqxkSt7WYxzEECAV8C4BhBwLkAAc07OhgiUJkAAK42ejfMSUD1PzE4RtdREn84CmIrcODg+8pm8tmAdBBAQ4RUwrgIEChQggBWIy9IIeCZAAPNsIJTTuYDqSQsHm52pYiebJo+byTUDiXxx/vfWbhy+tfNFORIBBJYTIIBxbSBQoAABrEBclkbAMwECmGcDoZxuBM4Ukeyf2YdKzVL5oarc3LTItbXxkWu7WZRjEUBgaQECGFcGAgUKEMAKxGVpBDwTIIB5NhDK6UZgUQBT1SPT1O4ngHVDyLEIdC5AAOvciiMR6FqAANY1GScgUFkBAlhlR0fhs69+LbwCZirHSir3EsC4NBAoRoAAVowrqyLQECCAcSEgEI8AASyeWQfYaetbEE+0VO4mgAU4aVryQoAA5sUYKCJUAQJYqJOlLwQOFyCAcVVUWGBxABNdJSJfEbHppp74DFiFB0zpfgkQwPyaB9UEJkAAC2ygtIPACgIEMC6PCgu0BLBGJ61fuEEAq/CAKd0vAQKYX/OgmsAECGCBDZR2EPA0gE1tm3ztEqVdusSv3ccQEThMwOxiU1nf/Osq2vwNiGIqNw+NjfwJeggg0L8AAax/Q1ZAYFkBAhgXBwLxCJT5CthcAGsNYa3/nYUvAlg8l2TnnZpdLKrnt5yw6FoxlU8RwDon5UgEVhIggHF9IFCgAAGsQFyWRsAzAQKYZwOhnM4FGgEsOa35BBO7Y9ECKtcTwDon5UgECGBcAwiUJEAAKwmebREoQYAAVgI6W+YlwGfA8pJkHQQ6EOAVsA6QOASBXgUIYL3KcR4C1RMggFVvZlS8IEAA42JAwKEAAcwhNlvFJ0AAi2/mdByvgIcBrHUYfItdvJfnip0v8xlCrh+uFwQKEiCAFQTLsghkAgQwrgME4hEggMUz69A6JYCFNlH68V2AAOb7hKiv0gIEsEqPj+IR6EqAANYVFwd7JEAA82gYlBKFAAEsijHTZFkCBLCy5NkXAfcCBDD35uyYjwABLB9HVkGgUwECWKdSHIdADwIEsB7QOAWBaghkX1rQ+vh46y/UxkeuddHOMjdiPmxrV/W46Jk98hPg+snPkpUQ6ESAANaJEscg0KMAAaxHOE5DwH8BvjXO/xlRIQIIIOClAAHMy7FQVCgCBLBQJkkfCBwmQADjokAAAQQQ6EmAANYTGych0JkAAawzJ45CoIICBLAKDo2SEUAAAR8ECGA+TIEaghUggAU7WhpDgADGNYAAAggg0JMAAawnNk5CoDMBAlhnThyFQAUFWgPYejO7S1W/1dQLNz6u4GApGQEEEChagABWtDDrRy1AAIt6/DQftsBhAUxF7zGxbxDAwh483SGAAISWyhEAACAASURBVAL9ChDA+hXkfARWECCAcXkgEKzAYQFMRL4nItcTwIKdOY0hgAACuQgQwHJhZBEElhYggHFlIBCswOFvQRR7QEWvI4AFO3MaQwABBHIRIIDlwsgiCBDAuAYQiExg0Y2YTeycAdFdqciimzFz4+PIrgraRQABBDoQIIB1gMQhCPQqwCtgvcpxHgLVEjCVi9TkO7XxkfdWq3KqRQABBBBwLUAAcy3OflEJEMCiGjfNRiyQBTAx2T00PvJLETPQOgIIIIBABwIEsA6QOASBXgUIYL3KcR4C1RJoBDARsYMz/8+6LW9/sFrVUy0CCCCAgEsBAphLbfaKToAAFt3IaThSgfkAppr8aW3jhi9GykDbCCCAAAIdCBDAOkDiEAR6FSCA9SrHeQhUS2DhFTDTf1o3Pvzn1aqeahFAAAEEXAoQwFxqs1d0AgSw6EZOw5EKLLwCZnKzin1icHz0zkgpaBsBBBBAoI0AAYxLBIECBQhgBeKyNAI+Cai8pFGOyY2iem9tbPgqn8qjFgQQQAABfwQIYP7MgkoCFCCABThUWkJgkYCuMrHnqMgFs/lL7lDRfxtI9Oo1Gzd8CywEEEAAAQRaBQhgXBMIFChAACsQl6UR8EPgOSJykoisnyvnIRF5OFX50r0H7W+et2X0gB9lUgUCCCCAgC8CBDBfJkEdQQoQwIIcK00hcEhA7dVimiwKYGqpmH5ZBuQLtctGroMLAQQQQACBZgECGNcDAgUKEMAKxGVpBPwQeIWIrG0pZb+IXC+J1DWxTwy+b3SXH6VSBQIIIICADwIEMB+mQA3BChDAgh0tjSEwL3CmiGT/ND/uE5HsH1HVp9cOpX+hvz86BRkCCCCAAAKNvxtgQACB4gQIYMXZsjIC/gjoaZrYiamZqiWPiNgPmmtTkR8Ojo98xJ96qQQBBBBAoEwBAliZ+uwdvAABLPgR0yACHQkkIreuHR+5uqODOQgBBBBAIGgBAljQ46W5sgUIYGVPgP0R8EcgTeVr6zaP/KM/FVEJAggggEAZAgSwMtTZMxoBAlg0o6ZRBDoTMLtrsC47lK+n78yLoxBAAIEABQhgAQ6VlvwRIID5MwsqQcAXgVT0R6qr/mFo7C33+1ITdSCAAAIIuBMggLmzZqcIBQhgEQ6dlhHoREBlRhL50j377WvtbtY8tW3ytZ0sWRsfubaT4zgGgVYBrjGuCQTcChDA3HqzW2QCBLDIBk67CHQpkKo8slqTG9Zs3PCt5U6de3LcLoRdSwDrEp/DFwS4xrgYEHArQABz681ukQkQwCIbOO0i0JlAdt+wk0VttZj+SETvFpW71dIbBsdH71zm1QkCWGe2HNWDAAGsBzROQaAPAQJYH3icikA7AQJYOyF+H4HYBPQ0ETunuWsTeUxFbst+zVQfT9TuTgfsjqH3jn4/+zWeHMd2jbjvl2vMvTk7xi1AAIt7/nRfsAABrGBglkegYgKayAstlaPnyl6/UL7KLhOZWdSO6V4Vuz8RWV8XO11FZ7J/Ukvrqtr6lkXeglixa8GncglgPk2DWmIQIIDFMGV6LE2AAFYaPRsj4KWAqb1ITY/qKIDNd2B2goqe0NLQQy3/fZ+IZP/wQKAXgextsdk/zY/WL3Uh5PciyzkILCFAAOOyQKBAAQJYgbgsjUAlBVZ+C+IyLS315Lj1UAJYJa8Hb4omgHkzCgqJQYAAFsOU6bE0AQJYafRsjIDPAod/CYfY4rcfLq6eAObzNMOojQAWxhzpoiICBLCKDIoyqylAAKvm3KgaAc8ECGCeDSTAcghgAQ6VlvwVIID5OxsqC0CAABbAEGkBgfIFWj+bs1xFfAas/FlVtYKlrrGPtzbDveaqOl7q9k2AAObbRKgnKAECWFDjpBkEEEAgGoHa+Mjl0TRLowg4FiCAOQZnu7gECGBxzZtuEUAAgVAECGChTJI+fBQggPk4FWoKRoAAFswoaQQBBBCISoAAFtW4adaxAAHMMTjbxSVAAItr3nSLAAIIhCJAAAtlkvThowABzMepUFMwAgSwYEZJIwgggEBUAgSwqMZNs44FCGCOwdkuLgECWFzzplsEEEAgFAECWCiTpA8fBQhgPk6FmoIRIIAFM0oaQQABBKISIIBFNW6adSxAAHMMznZxCRDA4po33SKAAAKhCBDAQpkkffgoQADzcSrUFIwAASyYUdIIAgggEJUAASyqcdOsYwECmGNwtotLgAAW17zpFgEEEAhFgAAWyiTpw0cBApiPU6GmYAQIYMGMkkYQQACBqAQIYFGNm2YdCxDAHIOzXVwCBLC45k23CCCAQCgCBLBQJkkfPgoQwHycCjUFI0AAC2aUNIIAAghEJUAAi2rcNOtYgADmGJzt4hIggMU1b7pFAAEEQhEggIUySfrwUYAA5uNUqCkYAQJYMKOkEQQQQCAqAQJYVOOmWccCBDDH4GwXlwABLK550y0CCCAQigABLJRJ0oePAgQwH6dCTcEIEMCCGSWNIIAAAlEJEMCiGjfNOhYggDkGZ7u4BAhgcc2bbhFAAIFQBAhgoUySPnwUIID5OBVqCkaAABbMKGkEAQQQiEqAABbVuGnWsQABzDE428UlQACLa950iwACCIQiQAALZZL04aMAAczHqVBTMAIEsGBGSSMIIIBAVAIEsKjGTbOOBQhgjsHZLi4BAlhc86ZbBBBAIBQBAlgok6QPHwUIYD5OhZqCESCABTNKGkEAAQSiEiCARTVumnUsQABzDM52cQkQwOKaN90igAACoQgQwEKZJH34KEAA83Eq1BSMAAEsmFHSCAIIIBCVAAEsqnHTrGMBAphjcLaLS4AAFte86RYBBBAIRYAAFsok6cNHAQKYj1OhpmAECGDBjJJGEEAAgagECGBRjZtmHQsQwByDs11cAgSwuOZNtwgggEAoAgSwUCZJHz4KEMB8nAo1BSNAAAtmlDSCAAIIRCVAAItq3DTrWIAA5hic7eISIIDFNW+6RQABBEIRIICFMkn68FGAAObjVKgpGAECWDCjpBEEEEAgKgECWFTjplnHAgQwx+BsF5cAASyuedMtAgggEIoAASyUSdKHjwIEMB+nQk3BCBDAghkljSCAAAJRCRDAoho3zToWIIA5Bme7uAQIYHHNm24RQACBUAQIYKFMkj58FCCA+TgVagpGgAAWzChpBAEEEIhKgAAW1bhp1rEAAcwxONvFJUAAi2vedIsAAgiEIkAAC2WS9OGjAAHMx6lQUzACBLBgRkkjCCCAQFQCBLCoxk2zjgUIYI7B2S4uAQJYXPOmWwQQQCAUAQJYKJOkDx8FCGA+ToWaghEggAUzShpBAAEEohIggEU1bpp1LEAAcwzOdnEJEMDimjfdIoAAAqEIEMBCmSR9+ChAAPNxKtQUjAABLJhR0ggCCCAQlQABLKpx06xjAQKYY3C2i0uAABbXvOkWAQQQCEWAABbKJOnDRwECmI9ToaZgBAhgwYySRhBAAIGoBAhgUY2bZh0LEMAcg7NdXAIEsLjmTbcIIIBAKAIEsFAmSR8+ChDAfJwKNQUjQAALZpQ0ggACCEQlQACLatw061iAAOYYnO3iEiCAxTVvukUAAQRCESCAhTJJ+vBRgADm41SoKRgBAlgwo6QRBBBAICoBAlhU46ZZxwIEMMfgbBeXAAEsrnnTLQIIIBCKAAEslEnSh48CBDAfp0JNwQgQwIIZJY0ggAACUQkQwKIaN806FiCAOQZnu7gECGBxzZtuEUAAgVAECGChTJI+fBQggPk4FWoKRoAAFswoaQQBBBCISoAAFtW4adaxAAHMMTjbxSVAAItr3nSLAAIIhCJAAAtlkvThowABzMepUFMwAgSwYEZJIwgggEBUAgSwqMZNs44FCGCOwdkuLgECWFzzplsEEEAgFAECWCiTpA8fBQhgPk6FmoIRIIAFM0oaQQABBKISIIBFNW6adSxAAHMMznZxCRDA4po33SKAAAKhCBDAQpkkffgoQADzcSrUFIwAASyYUdIIAgggEJUAASyqcdOsYwECmGNwtotLgAAW17zpFgEEEAhFgAAWyiTpw0cBApiPU6GmYAQIYMGMkkYQQACBqAQIYFGNm2YdCxDAHIOzXVwCBLC45k23CCCAQCgCBLBQJkkfPgoQwHycCjUFI0AAC2aUNIIAAghEJUAAi2rcNOtYgADmGJzt4hIggMU1b7pFAAEEQhEggIUySfrwUYAA5uNUqCkYAQJYMKOkEQQQQCAqAQJYVOOmWccCBDDH4GwXlwABLK550y0CCCAQigABLJRJ0oePAgQwH6dCTcEIEMCCGSWNIIAAAlEJEMCiGjfNOhYggDkGZ7u4BAhgcc2bbhFAAIFQBAhgoUySPnwUIID5OBVqCkaAABbMKGkEAQQQiEqAABbVuGnWsQABzDE428UlQACLa950iwACCIQiQAALZZL04aMAAczHqVBTMAIEsGBGSSMIIIBAVAIEsKjGTbOOBQhgjsHZLi4BAlhc86ZbBBBAIBQBAlgok6QPHwUIYD5OhZqCESCABTNKGkEAAQSiEiCARTVumnUsQABzDM52cQkQwOKaN90igAACoQgQwEKZJH34KEAA83Eq1BSMAAEsmFHSCAIIIBCVAAEsqnHTrGMBAphjcLaLS4AAFte86RYBBBAIRYAAFsok6cNHAQKYj1OhpmAECGDBjJJGEEAAgagECGBRjZtmHQsQwByDs11cAgSwuOZNtwgggEAoAgSwUCZJHz4KEMB8nAo1BSNAAAtmlDSCAAIIRCVAAItq3DTrWIAA5hic7eISIIDFNW+6RQABBEIRIICFMkn68FGAAObjVKgpGAECWDCjpBEEEEAgKgECWFTjplnHAgQwx+BsF5cAASyuedMtAgggEIoAASyUSdKHjwIEMB+nQk3BCBDAghkljSCAAAJRCRDAoho3zToWIIA5Bme7uAQIYHHNm24RQACBUAQIYKFMkj58FCCA+TgVagpGgAAWzChpBAEEEIhKgAAW1bhp1rEAAcwxONvFJUAAi2vedIsAAgiEIkAAC2WS9OGjAAHMx6lQUzACBLBgRkkjCCCAQFQCBLCoxk2zjgUIYI7B2S4uAQJYXPOmWwQQQCAUAQJYKJOkDx8FCGA+ToWaghEggAUzShpBAAEEohIggEU1bpp1LEAAcwzOdnEJEMDimjfdIoAAAqEIEMBCmSR9+ChAAPNxKtQUjAABLJhR0ggCCCAQlQABLKpx06xjAQKYY3C2i0uAABbXvOkWAQQQCEWAABbKJOnDRwECmI9ToaZgBAhgwYySRhBAAIGoBAhgUY2bZh0LEMAcg7NdXAIEsLjmTbcIIIBAKAIEsFAmSR8+ChDAfJwKNQUjQAALZpQ0ggACCEQlQACLatw061iAAOYYnO3iEiCAxTVvukUAAQRCESCAhTJJ+vBRgADm41SoKRgBAlgwo6QRBBBAICoBAlhU46ZZxwIEMMfgbBeXAAEsrnnTLQIIIBCKAAEslEnSh48CBDAfp0JNwQgQwIIZJY0ggAACUQkQwKIaN806FiCAOQZnu7gECGBxzZtuEUAAgVAECGChTJI+fBQggPk4FWoKRoAAFswoV2rkzLZdmq0X1YfaHidyXwfHBH+IiRynqke2bdTse4uOUT2j7TnZAa3ndXRSTwe1vzZml20397zW6amJAk/Kq6+81imw1eotTQCr3syouDoCBLDqzIpKKyhAAKvg0LovOXvyt/ITQLNpUR1ss3T2JLzdE/Huq6vgGY0AJvKClUo3lcfV5NaWY9rPYtbYlXNe9eS1jm9XQ1595bWObz6l1kMAK5WfzQMXIIAFPmDaK1eAAFaSv+oZKnKySbrGUn3UVHYlIgcKqqb9k782AUxFjktFZlTsMRN9WEV2FVRrPsuqqpmdl6ieaGZ1Ecle3bs3n8VFigpg2bqidlBFHxOTh0Xknrxqbl7HRM5RsZNM9PhEZJWJPL7CPp0EwhWvsapdP/gUcdXlvyYBLH9TVkRgXoAAxrWAQIECBLACcZdbWuVUMTm3+bdV5XE7/NWSvIrrL4CpHi9mR5rokyr25FxR9xcVDvJpWp8jYictWkv13rze2ldMALPjRXSRs4ncr/mHsLNF5PTMxkSPUbFjRHW3mD22jH1/Aax61w8++fwQFr4KAaxwYjaIWIAAFvHwab14AQJY8catO5jKRWpyzNyvrz/0+3aPqR7MvSKzE1T0hJZ1F3/ea+lXwOZrO95EVEX3idh3s3VUdb+ZXZ97rXksaDIgKpc0llIZWOjdZH9ur4KprhOxRoiZf5ilT4potkfj0elbEFW1ERTTxpyyknWfic2/Wpetl6uzqr7CzNbOVqnPMrEhbbyoJ/MBrPWzgL0GsEpeP/jk8UPoZg0CmBtndolTgAAW59zp2pEAAcwRdPMT9YICmGZvYTTZp6J7RCR7Er/XTPYmqmea2rNUJE2t8UQ7VZGbFoUHlSebQuHcc3N5iYgMNl6tU1ktpjNVDGBicuJ8aEzNevpslarsFpM92f+ayR4TqanaRSKaznpampruUpGnDyUy3VXbNPx3zc5T2yZfKyLZP81XxEtFss/faea8SkwWnEUbM/1qnldpa8AQtWzPg6Jyt4hMi8mNLftdWxsfuXalGpbsS6t5/eCT59VW7FoEsGJ9WT1uAQJY3POn+4IFCGAFAy+1fI5vQUxU7q6nuqtWT+/WLaNLfo5n6Sf9LRFgqQB26JDzROSUuTCwpvHLmn0eTLPPVomZPeLd2xFVnismz2jh7+SVHDG1R0Xkgfl/hsZGs39f9Jh+//ZzbEZ/ccWrxzoNYHOrqJ4nZi3OOiOzn2HLXnZ8WGz2FcgeHmerasPDxAbEZNXcHLOAl830QRG5a5l1ewtg1bp+8Onhoir7FAJY2RNg/5AFCGAhT5feShcggJU0gt6/hGO/qd6VpjO79tWTe56xZTR7tWvFRw4BLHv2f66o7RORRyy1V6hq0rypifzAry/mSBJRy4LjM1RsxkQfWim8pCaPJANyp9nMXUNjb88+37bio5AANrvjeaIylag8nJq8XLK3Uy566P0i1tUXc8x+oYSctmheZqkmmr218RliOiRi2atfyz36DWBeXz/4tLva/f19Api/s6Gy6gsQwKo/QzrwWIAA5vFwDpVmpuldq3TVnasP1O/SDkJXc1f5BLDGio0n4nu3TV6eHP42uoMi+q+V0Jwr0kSmksRul3T1dwbHf66rUFNgAFtwnto2uVlEXrfY1HpwtleK6OrmdVKRa9eNj1zeybUxP/eVZtvNOv5dP/hU6ee2uVYCWFUnR91VECCAVWFK1FhZAQKYv6Oz7G2Bqd10oC63Hb3M2ws7qX7uyfGKh859McjNKx20cIzKO9R0vYlcmB0/+xXmln2ubP6eVz19zqqTXnI5JpEfmCW31w7Wb+82zM7v3whg6cCiL+FYqrbaxg1fPCwMJ8mKf69ZWn/Bah24aUbSXzLT9SJpwznR7KvpNTWdc25/s+bGvd+scb8yzTY9LvtvFbnF1B4Sk7/vZO7ZOR1+Bqyza8yf6wefXH6gyluEAFaePTuHL0AAC3/GdFiiAAGsRPxltlaVR9LUbqrV996kW9457UuFh17l0HNF7FRROc9M1qjInuzLJ+buJdXR56xK6Un1XrX0hsHx0TtL2b/DTeedTeQ8nf3s3YKziO2W7B5hnd2suXH7gSx4mchRJnKEzn6px10i+sDc2w7bvr2ww7LbHubh9YNP26n5fQABzO/5UF21BQhg1Z4f1XsuQADzZ0Aq8lhd9fqhW9KbdHJ09osXPHq0vM3sPBF9lYjVRBufr5r/CnPvAlj2pRomyQ3rxoZbv93PI91DpTQ7m8izVfSVPTofuv/b7L241ovolIh9pekLN0oIYI1efbh+8PHyJ6DzoghgnVtxJALdChDAuhXjeAS6ECCAdYFV4KHZFyKsXbPvK/oHv7y3wG36Wrr1cz6qcomZnCoizfeN8i2AXTs4s+cGn15JbDeEHJ1bb8C9XlUeMJPrmmooK4BlN5Yr+/rBp93F6PnvE8A8HxDlVVqAAFbp8VG87wIEsJInpHaPmHylNj46f+PdkgtafvslgsFLzOQcHwOYNl6Vky8Mjg+v9O1+Xlrn6LxUwNhli+/zVWYAK/v6wcfLn4DOiyKAdW7FkQh0K0AA61aM4xHoQoAA1gVWzoeayueHxkZyvcluziUuWm6Zb7pruamwlP4KmKp+c+3M2i/o5W/Kvja/co8cnVsDRmbRekPl0gLY3GDKvH7wqdxPx+KCCWAVHyDley1AAPN6PBRXdQECmPsJpmIPD0j6+cHxt3X11efuK128Y47BoLBWqhZql4LI0ZmAsfKVhk9hP4luFiaAuXFmlzgFCGBxzp2uHQkQwBxBz22TaHLLUwfr/9TJDZTdVtZ+txyDQfvNuj1C5YCaTlbxLYetreboTMAggHX7k1Sp4wlglRoXxVZMgABWsYFRbrUECGAO52X2xdqm0S853DHXrXIMBrnWlX2lem18+K9zXrS05XJ0JoARwEq7jl1sTABzocwesQoQwGKdPH07ESCAOWEWM/vc0KbR693sVswuy9zQ+dIldnN3I2az+2qbRj9eTMflrNpwbr1Zc5q2OtvcvcBWKrJxo+GWx2FW7W6ynJeCh9cPPnkNt6R1CGAlwbNtFAIEsCjGTJNlCRDAipc/WNf/ddTlw98pfif3O5R6/QQYvpabYF7Ovj1hzauvvK58fPKSdLOOb/Ny0zW7IOBGgADmxpldIhXw7QlQaGMYXLPmQ/qeN+8Ora/5fkq7fiIKX5l1Xs6+PWHNq6+8fr7wyUvSzTq+zctN1+yCgBsBApgbZ3aJVMC3J0AhjeHRx+0Dp//x6FRIPbX2ktf1YyInqOoRZrZHRR5dyUxFnxocH/7jkF2LcvbtCWte109e1wI+eUm6Wce3ebnpml0QcCNAAHPjzC6RCvj2BCiUMaQzM3+1bsvbHwyln+X6yOP6MZELVOTE+T1U5Ecmcsdye+5fdeBPj3nfO54I3ba5vzycs/V8e8KaV195XQv45CXpZh3f5uWma3ZBwI0AAcyNM7tEKuDbE6AQxjBjOnnkpuFlA0QIPc730O/1o6rHm9nzW01U9HYTO+yVsJmkvuPIjW+7PSTDTnrp13l+D9+esObVVyeGnRyDTydK/hzj27z8kaESBPoXIID1b8gKCCwr4NsToKqPytT+eWhs9CtV76PT+vu+flTPELOzTGRQRAdVbFpEpkX1PjFb9G2Kmur1g5uHP9dpbSEd17fzHIZvT1jz6iuvWeOTl6SbdXybl5uu2QUBNwIEMDfO7BKpgG9PgKo8huwmy2vHNnyyyj10W3u/18/8K2BZAFOR9SLyUBbATOT2RZ8FM/3+4PnpVTo6Wu+2xhCO79d53sC3J6x59ZXXjPHJS9LNOr7Ny03X7IKAGwECmBtndolUwLcnQN6MQeVUm/tcUvaZJDF5YKXaUrGH987I3z5jy+geb3pwUEgu14/Kc83kmfMBTEXub/kMWN1W21VD7x39voOWvNwiF2c+A9Z2tr49oc9r7m0br+gBvs2rooyUjcCSAgQwLgwEChTgL/glcOfeFrfod1TvFbPvLTcKlfrfDo6/7Z4CR1X60kXeSDdRPbNu6UUicquKfre5WRuwzw1dVu2bWHczvIMTO1/devyM2DsPW2OF63G5/Xx7wurbnz/4dHOlln+sb/MqX4QKEMhPgACWnyUrIXCYgG9PgHwYkapebGaDzbWo6rSZ3bBUfaby+aGxka/6UHuRNcwFsNe27NH639nnthZ9dquTmlTlaDN5oYrebGJPHjonub82vuG/d7JGKMcU6ezbE1bf/vzBp1o/Rb7Nq1p6VIvAygIEMK4QBAoU8O0JUIGtdr602qvFNJHZzyRlj4dELRXTLx+2iNo9tbHRv+188eoeWWQwWC6AJbZ659pNb7mtumrdV16ks29PWH378wef7q/XMs/wbV5lWrA3AnkLEMDyFmU9BJoEfHsC5MNwzOS5qvKM5gBmJo+oyrcPr8+uqo2P3utD3UXXUGQwWDKARRRum2dXpLNvT1h9+/MHn6L/FMl3fd/mlW93rIZAuQIEsHL92T1wAd+eAPnAnYqsGVA5PwtiWT1Z8KqbfCcROdBcnyZ6/eDGeL4WvchgsFQAU7FPDI6P3unDNeGyhiKdfXvC6tufP/i4vNL738u3efXfESsg4I8AAcyfWVBJgAK+PQHyi9heOluPfqO1LhV5bO3g1Ef1D355r181F1fNYcFA5SVics7cV8fPb5zLZ8BU9aHBseG/LK4bf1fO0XlNa5eDa9a8/7Br+T1v3u1Cwz5wzZGt+0wfOPC+JfZe9H90FFgbPgXiuliaAOZCmT1iFSCAxTp5+nYiQABbntlUsm/lEzW5ufWoVPUz68aGb3QyJE82WSIYvEpMTisigInItbXxkWs9ad1pGTk6nyki2T/Nj1ZTZ85FvrLX44Dw6RHOl9MIYL5MgjpCFCCAhThVevJGgADWfQBTlUfW3mIf0cm4bgrc8gT6PBF5pYgMiepDYvbYnGQur4DVZ+wvj9gymt2UObrHYmc9V8RelTmryA9N5PEunAkYK189+FT8p4sAVvEBUr7XAgQwr8dDcVUXIIB1H8DM7HNDm+K5L9W80KFg0AgFp4rKeWayRkX2qMjTc+Gg/wBmcmNt0/DfVf1nq9f6c3QmYBDAer0MK3EeAawSY6LIigoQwCo6OMquhgABrLsAZipP1g7u+Uvd8s7pakxYZJkbKC8qP3u75VJvtWw+aOEYlXeIyBlien72+7PBy1IVubXp1ZmueBZ9CYfZztqmkeu6WsDxwdPbtj97QAdOarft6rENi25dsNRNllvXOGj1F2oycKuYvUNFTlv4MhiRx9NZ5+xr+a2D+60RwAhg7S7RSv8+AazS46N4zwUIYJ4PiPKqLUAA6y6AidkXa5tGv1SlqS/z2ZvWAPakbbWXVgAAIABJREFUmhzTpq/G54WmJiavEGu8/bDpYQdF9F97dWkOYPWZgx9ct+XtD/a6lovzsgBmom9faS9TvXNobPgTzcd0Mov5z79NTUyOicmPL95DD4pYp86LA5jq8ZKFN7O7mtYs7zNgqtnbWJ/f9PbVrKyeXkHtceb49Ajny2kEMF8mQR0hChDAQpwqPXkjQADrKoDZgRn78NFbRuc/h+PNHKe3Tf5kKnrhgNrqmXp627rNP//p+eI6edKfvbK3cgDTc0VtX2rygJq9WrVxo+qFh4n8QEV29QoyH8BSkS+vGx/Z1Os6RZ03/f7t59Rn5DWJJqeKpQ+o6P0m8mN5BzATO1dN92kid6Yml6jI0Yv2UPmBWMfOra+ArTezu1T1Wz4EMDO5KFE9z8QeaaqntACmos9IGz6LvnSntIBqZi/S2ZDa/FlIlz5F/Tjlti4BLDdKFkLgMAECGBcFAgUKEMA6D2Cm6Z1DYz+/6BWNAkfT8dJTV0y+XlK5pPmEROWmtWMj12S/lkMAy54EnqKiu01s9qvEVWZUtJ79q1njCfQ9HRe8xIHzAWxABq5aM/7Wj/WzVt7nPrH5Y8cMrj7yd8VsIXSa2vFqmt2CYNm3onb7CpiJnKeZs8qTNvdqpInUVWXOWR7pMuQeFsBEZZeYNH97Z4kBQy5KEjnXTH7kRQBTOTFN5W5fApjkeJuHvH8mfFmPAObLJKgjRAECWIhTpSdvBAhgnQewgST5hzUbNzS/euDFHPdNTP7e/KtX81+d38hIdblG1ExUs5tKNz6vNf9oeZIpS70CptkTQJGaWePVr1ViOiNi322srbrfzK7PC6DpLYgfHBwf/mxe6+axzoGJ7S+rm75xbq0zVTR7VeoIEVstYk80qd5jInvm/7vjADb7RLsmYueK6CoVPWhi986ts19EenVeKoB9V0y+3uRSagBTbdxH7lEfApiInGAmuzwKYC8Tk2fxCtjyP8UEsDz+hGMNBJYWIIBxZSBQoAABrOMAtn9wxj6sW0YXnmAXOJaull4pgKWJDSaavEJNnpeqDajJgIomLW/7yl7GmhbVwZaN18/99/GWZS7RfUUHsAG1d68ZG20OCF1Z5Hmwbd6+RreMHti3dcfLVe2n5wOYiRyrKieoac3Epk1srWqyRsyyGxov3ERYVR81s9tbalrqizGWdRaVA2Ly1R77OlNUTl441+RUVdmVmix8wYmKfNPV/dayV2JN5MWHerGXJppkb0E89AqYyQ87+HKRHjkOO22Rj4qemFp6V/ON18v0SVQusexG5yoPNM3QpU9ezoWtQwArjJaFERACGBcBAgUKEMA6C2CmetvQ2PDOAkfR89JLvQVRB/RhTeWR1Oz5czfjbb0h7+L9lg5gs8dkX95gdqSJPqliT86deH+/bztsLuDQK2D1Xxscf1tfb2fsGXLuxP1XXP08S9PXmNiJqckjmtS/pTbwhgaF6DNEbX1qdppKckDEZpbbr4sAtoKz3i9iuXg0Xh01+9eh8dH/0q9RHudPbd1+qahmXzLS82cH86ijaY1zxOyfa5tGP57zuj0tt2/b9j8Q1Ve2+3bSnhYP5CQCWCCDpA0vBQhgXo6FokIRIIB1FsDqiX3qiI2jN/s69/kv4UgSOTlN66lK0vxK3VKvunQewBrBQ45LJfvclz1mog93+VmkpdlMBuZ/QxM9SszOk5n6f1x7yjnzb78T+Y0Xz6hq9pXrhT5s8+ZETnnTwL4n7z4x2b/qXYdvlt4pibxBLDnNRHaryFMictpKRXUdwBoJr/HZsoOi+piJPdzFF2609ckC2IDoDWvHhv+w7cEODsgCWKIDr0slPTRvB/sut0UiyVmp1bNvOfUigO2f2PHeutjFBLDlLwoCWIk/MGwdvAABLPgR02CZAgSwzgLY4Jo1H9L3vDl7i5m3j70TO96UmDW9xWuh1L4D2NxK+X4Dm8prxObe5aC6VsSOUdPP2aFX2WRwbHiLqwA2vep5m0TldDE5O/uQ20I4bHzeq/FlI0+L6Zezz9Wp6vE2++riso+eAtjsavk6z1WYBTAz+ea68ZFtPlzEWQBLVV+bzPZb+iMVOTMxu9aXALZ32+S4qryYAEYAK/2HgwKiFCCARTl2mnYlQADrIICl9ilfnpQtV+3UxI7fELNTlvn9ld9+OJsu1otq89ddL7dVfk+WDw9gR6npP5UawMROE9HsiyGyz8OtF5W9YrLOxB5T0adFpHEPuLkAdlQHP6etr+5ks2j391onN1nuYOvFh8zfSNuXVw0ab0FMkkvELHs7a/kP1dMlTa/z5Wc9+7O5kxuklw9XXgW+XMvlCbAzAsUJtPuLqridWRmBCAQIYJ0EMPlQbdPIwhcXlHFZZJ/zMpPGKy6qcltt48gX5uuo7AxbAphmrzSZfKHMAGYig6r6MjEbEln4Aovsa+CzL0LIPu9VqZtwN1+rjSfzqdxR2zSysYxruHXPLIBpoi83k4d9qEdVTrLUvuZNANs6eYUlcgGvgC1/dRDAfPjJoYZQBQhgoU6WvrwQqOyTdwd681/pXpsZ/HW9/E3NX5XtYPdDW2Sf72q96a+KfHVwfOTz+7ZOvk118VfMOy2un80OD2BDYvLFMgPYbDt6rkjjrZwnm8iBRPVBs8bXzWevTFU6gInInUNjI+/pZ2x5nZsFMFN9gYpkryyW/jCRo9TsVl8C2L6JyQ+IyLMJYASw0n84KCBKAQJYlGOnaVcCBLDlpRuvGIgcqI2NjLqax1L77Nu24w9UbF3z75noXhW5ScReVWZtfe3dFMBU5KhUbEZV7hDT782v6/ozYKqyzkyyr5w/UlSOzW6+bKJZCPuRWXZTZPtOVpuZZDef7uQtm30R5Xny7P+hYPcMjY3+pzzX7XWt2S/hSM7J5t7rGnmel4iuSi3d5U8A2/4hET2bAEYAy/M6Zy0EOhUggHUqxXEI9CBAAGsTwEyerI2PXNoDbW6n7J+YvCw1WTP/ilz2hCz71kBLzYtXDnpu1MdXwFRPV7GLxeQUU6mpaPblG9lLX/tU9Skxmw+HWRCrXgBL5XtDm0b+Y88zy/HE2a+hT06dvaG1Dw89KJY+4E0A2zr5p5LIGQQwApgPPx3UEJ8AASy+mdOxQwEC2MoBLDH9weD48G87HMlhW+3d8r/flCTJi5sDmEl6RMtXzZdZYm97e/gZMFE5VUVen5ocl2jjla75m1MfFNEn5m9ELSLVDGAiDwyNjfxWbwPL96zGZ8AGkmMttaPzXbm31TTRp6yePuFNAJuY/HMROZUARgDr7YrmLAT6EyCA9efH2QisKEAAaxvA7hocH3532ZfR/onJN9dF3pnVkST6OavbSWXX1Pf+Pn4LotlaUf0FE2mEgkRkrYkkqjJlJtm91eZvGlzJAKaiD9fGhn+z79nlsMDsl3Akg5Z9A6cHD1V9yNJ02pcANjWx4yMmdhIBjADmwY8HJUQoQACLcOi07E6AALZyAFOTm2rjI1vcTWT5naa2TDYCmKnuVbXn+lBTnzVcsnC+Nl5pOsZM/nFA5fH5X1+zcfj9ru4DdmD1896b7ZuK/pSIPcfMViWiiamsUpEZM31SxOa/hr+iAUwer42N/Gqfc8vl9MZbEGf/H4VnZp+1y2XRXhdRTSVNv5+d7k8Am/yoiRxHACOA9XpZcx4C/QgQwPrR41wE2ggQwFYOYJLKV4Y2jfyRDxdS48a1okOJyjN8qCfPGlTlaDE9zyT97dr4aOu9s/Lcqu1a+6/c8ZZ6apeqyTGNwCs2lGjykJk13/erkgFMRA4MlfylMvMDmA9gqsnRJnZs28EUeICKPmGWPuVTANs3MbldRNYQwAhgBV76LI3AsgIEMC4OBAoUIIAtwl10w2ITOyeR5GYT29F8VG185NoCR7Kw9NS2yde27PMGEztdRQ+2/Hp+N0d20dgSe2QBzExeqFL/tcHxt91TUhmNbbMAltbtIhM5QcUGVZOnzGy3qh5p1vh6+uxR1QAmDx/c87aztrxzukzjbO+FV8Cy/1Btf7PwIgu2hVc2vXgF7N7NHxs8afUR/6tBY3Jzka1XeW3uA1bl6VG77wIEMN8nRH2VFiCAHRbAmp8IrheV74rJ15uOutZxAFsIYWZyUaL6TJNF336Yha9gAtiA2rvXjI02ezv/+ZoPYEtvrKtE0x8T07sq+S2I2VvsNHmXbtzwQ+ewLRvOB7DU9OEkkZeXWU+aytcSnf1cpQ9vQbQrdp48ZelfEMBWvioIYGX+1LB36AIEsNAnTH+lChDAVg5gqrLLTG70JYBJImepSXZT4PlHUAFMRT84OD782TJ/KFYOYHOVqQyISb3MOrvde/5bNAdS3bh20/Ad3Z6f9/HzAWxAklvqam/Oe/1u1hswvaYu6YW+BLD9W3dcUE/sCgIYAayb65hjEchTgACWpyZrIdAiQABbOYCZyN0q8k1fApiqnCMij4YWwBo3nFV7gSbJ5NrLNkyU+YM6ve2TZ3eyfyozF6rICzo51odjFm5jkMqHaptGriuzpgNX7HxRPU3/QyNgpLrTEntFmfVoqtdbYhuyGgaS5C/XbNzwrTLrmdo6eYkl0rhhNm9BXH4SvAJW5lXK3qELEMBCnzD9lSpAAGsbwO5UkZt8CWCJZl9UYY+EFMBM5PmN+x2JZG/5zL6A429qYyN/X+oPRoebZ0+UReX1HR5e6mHzASyx5KOD4xv+oaxi9k1sf5Wa/vihQKi3iNrpItL4FsISHs8U0/stscYrYFngMbV/Hhob/UoJtTS2nN6282dTTRvfVkkAI4CVdR2yb9wCBLC450/3BQsQwFYMYNlvtn7hRmmfAZurtPWLOSr9FsTZL7qQ55nIYCOAiTykKtdpYh9be9notwu+/HNZfv+VO85P6/a2XBYrcJFDgcc+VebnnKYnJn/PTI5ZfGNxeb6K3FZg+8sunf0fANnezfWoypODYyN/UkY92Z7Z2zMt0bcQwFaeAK+AlXWFsm8MAgSwGKZMj6UJEMAIYKVdfI1nl3qGmJ2VBbBEdI2JHRDR20Xs71x92Uke/dsHdp42fSD99TzWKmqN+YAhYl8eGhv9r0Xt027dqYnJMTFZlX2rZHZs9g2TIsmzRdI7251bzO/P7r2oHpWZ2thIaW+F3Tex/fdF9NUEMAJYMdc8qyLQXoAA1t6IIxDoWYAARgDr+eLJ4UQVOc5aPkdlJo/PqL3vqPHRkp6Q99bYk+//+2MH08FftTRtBAvfHs2v8Aw+27bp6GgpXyKyf2JyJDW5YJFPdiPksm7GvMTeicoda8dGJsuYoW3fPjB9p443z6uMOqqwJ6+AVWFK1FhVAQJYVSdH3ZUQIIARwEq/UFXPF7Ps7Yfzj4dtJvlPQ1s2/KD02roswD7ykdXTjx73dknlWV2eWvjhzU/oZwbsz4+8bPRHhW+6xAb2gWuOnN6/f8PCvb/M7ivzmxAXvgFx/l5kZvcNrl27U9/z5t1l+Oy+cvuJq+r6WwSw9voEsPZGHIFArwIEsF7lOA+BDgQIYIcFsFa1j7f+gqu3xi1xI+aslEuXGGvl7wNmKseqyBEmsif7mn0Vu2FwfPT/dnAJe3nI9BWTP21pufe2aoVpfkJ/UOwTZb/C+PSVVx2f1XjUZb/ymG3+4uD0qkffW8YwB2dO+EPd8rrp5nrKqGN+z6e3bX/2atG3E8DaT4EA1t6IIxDoVYAA1qsc5yHQgQABbGUk3/6Cj2VeprKnNmR/rr8/OtXBZezlIfu27nylavoTvhTX/IR+QJP/u2Zsww2+1JbVMT2x4z/Y4ldCCy9PVR8aHBv+y8I36mKDAxM7L65b+gYCWHs03/58bl8xRyBQHQECWHVmRaUVFIjlCX2vo/HtL/iY5pVa8n/WbdrwjV5n58N5B7ZefWFd6z/nQy2LvuVP9Otl3/C61WR62/Y3mOjFLq18fKV1etuON5rYywhg7a8E3/58bl8xRyBQHQECWHVmRaUVFIjpCX0v4/HtL/io5qX6YG1s+K96mZtP5zy1efs5a1bpL5Zd06In9Ka7apuG/67smpr333/l9uemdR11WVMyYNt9u93B1NYdvyhq5xDA2l8Jvv353L5ijkCgOgIEsOrMikorKBDVE/oe5uPbX/CxzWvA7NNrNo1+s4fReXXKns3b169alWwwsRPLKmzRfbdU9g2NjXywrFqW2tf+cPvR0wf1/3VZ0+Bq+2N97+hTLvdst9e+icl3q8kQAaydlIhvfz63r5gjEKiOAAGsOrOi0goKxPaEvtsR+fYXfHTzCuRVsOy6s83bj5gekJ8V1fO6vQ7zOL71Cf3gjP2Zbhl9PI+181rD5efAfPz8l23eftz0Kv3dxvWiclH2v2pyc16+oa3j25/PofnST9wCBLC450/3BQtE94S+S0/f/oKPa156rqitV5M7RAY+Ozj+1sp+K2LzZTe9bfvPpqJvb3cpqkiu90FrfUJft4FPHrHprbe0q8Pl7+/dNvkzichLXOyZity4bnzkMy726nSPPVuvvnBg7jODBLD2ar79+dy+Yo5AoDoCBLDqzIpKKygQ1xP67gfk21/w0cxL5TwxOaUxMZUDlsotqaX/fMTmn/9c91P074ypbZNXicgZy1WmqmZmX8qz8tYn9D4GkL1bd7wwUXtznn0vt1Zqes26TcM3udir0z2aAygBrL2ab38+t6+YIxCojgABrDqzotIKCkTzhL7H2fj2F3w081J9tZgl2diye4QlJrtSleuHxkb+qMdRenVaY44qp4rJuUsV5iKA+fgWvKevvPr41fX677gY1sGBgQ8fddlbH3OxV6d7NL8FkwDWXs23P5/bV8wRCFRHgABWnVlRaQUFonlC3+NsfPsLPpp5zQUwUzlaTY5V1T0ict3g2PC7ehylV6fNz9FUTlSRZ4vJquYCXQSwbL8n6oMfPOXyN+3zCWdqYseviNlZhdakem9tbDh7FdKbx4OXf3ro2IHpd88XRABrPxrf/nxuXzFHIFAdAQJYdWZFpRUUiOYJfY+z8e0v+FjmZSLnqcy+BVFFjjKR40TkwQMz9ntHbxn9eo/j9Oa05jmqytFmcpGoDIlJ48bTrgKYrrK/G3zf6C5vYERkauvkJaLy+kJrMvlCbdPIdYXu0eXi0+/ffo7NHLpdAQGsPaBvfz63r5gjEKiOAAGsOrOi0goKxPKEvtfR+PYXfFzzanwJx0kikqrotJkdqaq7kzQZX+PZl0d0e321zHFQVS8ykbPMZI+K7c47gJnq8Wr20qxOU/2Gms2+9c7si7VNo7l+1qxbi9bj927+xCnJqlW/0e86K52fzsz81botb3+wyD26XXtq6/bXiOrr5ma09Ly6XTTw43378zlwbtqLTIAAFtnAadetQFxP6Lu39e0v+Jjnlb0SJirPSU1mROwqs+SelSbq2xcsNNe6xBwTFXmOqD5PTPaLyhM5fglH9kpi9tX36+dqeEhE7speURSVu2tjI3/f/U9GsWdMTez4DTGb/RKWvB+e3tpgamLyHXOfCVx+XnlbVHw93/58rjgn5SOwSIAAxgWBQIECMT+h74TVt7/go5+X6VpN7Dkieo6Z3CBiP1hujr7Nrk0Am//tc1T1QjPL/u7b0ck12vYYlZeJydCiAKayT0y+bmrTHzh4xwe3bNmStl3H4QFTV0y+XlK5pJAtE7mutnHkC4Ws3eOimzdvTt6z+oJ3q+mgrDCvHpcP9jSff8aDRaexaAQIYNGMmkbLEIj+CX0bdN/+gmdeswNT0eFUrK6it4rYkq+E+Ta7DgNY1tzpavLSVOW7avJtETnQ558Nr5n9KJ1mISx732H2pRsmIo23Htqa5G+G3rNh2SDb5949nT61bftZIvorPZ3c9iS7qjY+em/bwxwesO8DO0/TA+mvz2254rwcluX9Vj7/jHuPR4EItBEggHGJIFCgAE/oV8b17S945jUXwFRfk5odl6gmqdl3VPXbYpaFioWHb7Nrru3AFTtftNKVN1O3c5LE3mYmtaw3M9vd6x8DKvp8Ezu++XwVfczEbmsEMNN/HNo0/LVe1y/qvOltk79jIovq7ncvFXlscHzkw/2uk/f5+7bueLmq/XS2brt55b13ldfz+We8yq7UjsDsn0U8EECgMAGe0BPACru4ClxYVV+TvU1PVY/MQoqIfU9EbxGx6fltq/7kbP+2q59jVn+/JXqUSbpHRQdFJLs32kNi0vE3F6rqOhO7YO5tiNnfqvtU9A4z25tZJZrcsnZswycLHFdXS09t/sSZ6erVJ6xSOydN5fyuTm5zcKLJv82o3K0D9UeH3jv6/TzX7met/RM7fy619MLGk5428+pnn9DOrfrPeGjzoJ+wBAhgYc2TbjwTIIARwDy7JDsqZz6ANQ5WqWVf366iN5vYk6EEsKyPve/f+dJkJv1TETnFRB5Xkadn+9MHROzujrDmDlLRY7J/bTaae8L/6ODY8H/rZq2ijt0/MTmSmlwwO9bG7QdOFJEVv2yl41pUn6Vmj9qcYSLJ7WvHN+TzObuOi1j6wOmJHb9tZic0/+5y8+pzq6BOJ4AFNU6a8UyAAObZQCgnLAECGAGsilf0ogB2qIG6qNwlJg9nvxTKk7Ppicm/MJFXi8k6U3lCTZ4S1VTMvpzX7Eztr4fGRh/Ia71e1tl/xY4XpKm9tflcE7tQNPmu9vEWzLkwd0QqdrY2XiVtumASvfqIjcO39lJvXufsm9h+qpr++7zWi2mdUH7GY5oZvVZHgABWnVlRaQUFCGAEsApettnbtBpvQVym9u+KyPdDeXI2PTH5n8XkFaLZNz/aE42ecw5gPtwPbHrbjjea2MvmZvpMk+yeaJK97TJ79HvPrtmbeqtOmcgRYnZ/9t+ppF9fN/7zny3zZ6D5/l9l1lHFvUP5Ga+iPTWHL0AAC3/GdFiiAAGMAFbi5dfz1m0CWPY2uweGxkff0fMGHp04fcWOn0rr9uOayIVismYugD0oZtm9vHJ6JPfXxjf895wW62mZA1t3vrSu6b+b7U9eZiZ11eTWRLIvWqnv72nRhZOyr3fXuln6gkR1wMy+nv2WqX12aGy08e9lPaa27fw1kfT0svav8r4EsCpPj9p9FyCA+T4h6qu0AAGMAFbRC/jZ7eo2TT5VG9uwXWe/cr3Sj+krJn9aTN9okl4gkjyUb/iapUmT5CPrNm74YVlQ2Sua01dM/nsxPcVUTtTss2Cq/6IiN5nZi/upS1W/WTd7USLyOlO5Q01+pCI/XDtz+19rifdA23vFzpOTNP3NfnqL+VwCWMzTp/eiBQhgRQuzftQCBDACWNg/APrAwYHk6qMue+tjIfQ5NbHjN8Ss8Xa63B8mX6htGrku93W7WDALYVNXTL40seSEVOw5KnLkgK36dF1n3tTFMocdmtqqTycDMz+jJnvF5Dup6Y9qt6U36uRovZ91+z13auvkJaLy+n7XifV8Alisk6dvFwIEMBfK7BGtAAGMABb6xa+qT4vJpwfHh7v61kAfXQ5s3f7iumpfYWSFvr5XGx/5mC99P7H5k8cMrpr5HTO9U1WOFrFTe6tNH0jUnswC3f6Bgx8+5n3vmP0cnQePqW2T7xSRMzwopZIlEMAqOTaKrogAAawig6LMagoQwAhg1bxyu686Vf3MurHhG7s/068zinwVrJ4c/IsjNv5C41skfXjsm5j8MTX5ycT026nac3upaf7cVSqfXz028tVe1ijinD1X/M+TBtLV7ypi7VjWJIDFMmn6LEOAAFaGOntGI0AAI4BFc7FnjSbJl2obN3yxyj3v3brzpcn8l1Xk3IhZ8k9Dmzb8a87L9rXc1NbJX89uTiwq+81sfTeL6UDyw7ReH9RE99Y2jvxNN+cWfey+rTtfqZr+RNH7hLw+ASzk6dJb2QIEsLInwP5BCxDACGBBX+BLNJeo3LR2bOSaqvZt/3V7bWqf/paaHJF7D6r31saGr8p93T4WnHr/J8+UmZlLVfRHJpbdmLnjx4DKI3WTZ4jYVbXx0Xs7PtHBgVMTO35FzM5ysFWwWxDAgh0tjXkgQADzYAiUEK4AAWzRbM9cYtIfb/212vjItS6uiKltk69dYp9Ll/i1+1zUE9QeavfUxkb/tqo9TW/b/gYTvVhFj8nua6Uie0zsyTz6mRmwPz/ystEf5bFWXmvM3yPMEpnSVGqdrGsiUypSSxP7xrqNo/+nk3NcHbP7yu0nrqrrb7naL9R9CGChTpa+fBAggPkwBWoIVoAAdlgAaw1hrWHrWscBrDWEtf53Fr4IYD38hKrKIz88uOejZ21553QPp5d6yr7NO0+TVemHVOSkhUJUs6+n/06/hZnZ54Y2jV7f7zp5nm9/9tm1U0/v/R01Wde4S1hnDzOxfbWjj/gz/d039nkfsc427PSofVu3v0JVf6rT4zluaQECGFcGAsUJdPoHbXEVsDICAQsQwAhgAV/ebVsz1Wk7ePB/rNvy9gfbHuzRAdNXXn1eOlP/Q1U5rrksFbnVRB7vq1RPXx3cu3XHCxO1N4s0bkZ9oE2PjWMGTK9Zs2n4pr48Cjh5amL7L4np2QUsHdWSBLCoxk2zjgUIYI7B2S4uAQIYASyuK37pbmfq9R1HXv6226tiMff21F8WkeeqyJpU5ICKTIvqvWL2vX77ODgw8GEf7502NTH5DhW92Mx2LxfCUpE1A6pHmtgNtbGRv+/XIu/zn77y6uNX1+u/k/e6Ma5HAItx6vTsSoAA5kqafaIUIIARwKK88JdqWtN/qY39/Jer4LF7644LBiT9VVV9pYisN5GHsgCmoreb2KP99mCm/zi0afhr/a6T9/l2xTUnTacH3qXy/7d3J9B1XfW9x3//I9mWZMdxBhJnInMIEJK0TEmhFAqU0pbHg1hKKFModHxvvdd2rUJLZBvbCkPb1+H1vba0UOBRGpCUpJS2NEBLSsOQMmQikMmBkITEIYHEgyTb0vm/tY8k5+pa0r2Szrn37Hu+dy1WG+vcff77898xurlhAAAgAElEQVSW9PM5dx87dqF5zn5tatL/ct22gYfzrmGl441tH32+mb9ypePwfokAxipAoDgBAlhxtoyMgAhgiwaw8IvtnSbV3sLUts+AuevCxOwclz9SUzWfAcvx73Gq9Oa1my/9+xyHLGyo8e2jb5D52ySdFgJYIj3o0m35nNDv79088MF8xsp3lPErr36JPB0w18H62y1NOtpNq+Q+0rt54N/yPXM+o43vGH6rZKfkM1q1RyGAVbv/zL5YAQJYsb6MXnEBAljDAHa3SV+vOaqtAcxMZ0mqvcJBAMv777Db97RKTe102ft7m+7N+/RLGW//0OiWKfdNkm416Z6lvLfRsUmXfXzNOzeteFOPRudZ6td969+u39+95pfdkh+T/P6577dTzNOb1kzu/2vb9obdSx276OP3v3v03HTKLyv6PFUZnwBWlU4zz3YIEMDaoc45KyNAAFs8gJnpHnd9rSwBTIlON9ePauohgBXwt9VNa821b7Ghky67ec07N7X1atnM9uxvN9NN7noiTwo3/3bf4MAn8hwzj7HC599cCqHzuYlp9ey8zXRk6tnmHF81abRVu5UuZU5jQ8OXmtvTl/Iejl1YgADG6kCgOAECWHG2jIwAtyDOXQNhC/rabeg3ynSvXP9ZlgCWmD3V5bX/sk8AK+bv8UaZnaNUN8p83i3MyxDADgwNP2/K7feLCGCB1VcnH+h7xyUPFEO8vFFnNiAJIezpZjpPrunnn5k2uOubJn1bUsuuVDc7i7H3XX2yHUjDLaO8chIggOUEyTAIzCNAAGNZIFCgAFfA5uDOeQaYy89KlNzs8tHao1r1L+vzPIj5Z2V2otzTuiXBc8Dy/zuyUdK507/XW1gDj7v7EZbYepdNmPtjZQhgEzs+fqar64NFBbA09a+u3VquhxjPBjC5rZH5CyU/Zrr99pjMbpBngbl0AWzftuGfTxJ7bv5LtbojEsCq23tmXrwAAax4Y85QYQEC2MLNd9OFSnVD35b+PyzDEhnfPnx5aupNZE8+fLcMhXVmDYcCWJieS3vMdJxc49l/ux7v6rYPt/sWxPEdw6ebkv8j87vyvgVxpq37eya7/8K2vWb6KlMJXocC2HToOlnyF80EsC9IPnu1rlQBzLdeu2Gie/LXJa0pAWHHlEAA65hWMpESChDAStgUSuocAQLY4gHMXDf1bu7fVoaOj28beUuoI+my3an7s8pQUwfXUBPA7DQz3yBXVypNmTTl2f/1bydJ178Eg9UHbn2fbdtWf2Uydx53twPvvuZ3Zwee8vRok35Obj+S5twq+R95nbzbkn9bNXhJabbnnxvAsnD87CyKtWmznGacDw5d/aJJT3+6mWM5pnkBAljzVhyJwFIFCGBLFeN4BJYgQABbPIAlbnf1bN709iWQFnLo/qGRV09J0wEsset8yrkKVoj0oUFrr4CdZaZ17uqVlLqUfSbMlG16ER70e6Bn8pvbWxXAJoZGt85WabINbv5yyXbP3HoXCnO5/j0vHpce65089i9s20sm8xpzJePUB7AFxirNFTDf+vnu8e5Hf92kmVslVzJ73lsrQABjPSBQnAABrDhbRkaATTgWWQPhFsTE7YGezZv+ezuXyr5tn3hVkiTPzm6JDL/4u252petMyd521tXh5669AnaG5EdJWpX5myZCCktMP3TpX+V6sJ0BTKaXurS3qAAW5tyVJP+w+opLvlGGnscWwA5cefWPT6XpfymDXafVQADrtI4ynzIJEMDK1A1q6TgBroAt3NIQeMz1eO/m/svb2fj9QyPvTF2rawNYthlEOmc3xHaW2InnfjKAmZ3q8iPN1WcWLi9lIXhc5t932Vfkfn+bA9hLXBorMoBJuq93c/+HytDo2ALY+I7s1uFTy2DXaTUQwDqto8ynTAIEsDJ1g1o6ToAA1iCASQd6B/sH2tn4sR2jv2PytbU1uGyfm+5I3LPPv/DKXWCja/o2T3M7V2ZdLn+KhatgZqk8fTzc9memT7trX7sCmMxPddczE1m3S9OPJ8j5FsRZWevq+rued772rtyllzhg9hwwsx9f7G3m/o1W7Va6WB0T777mHJ+a+sUlTpHDmxQggDUJxWEILEOAALYMNN6CQLMCBLDFA1j4au9B/yXbNvDDZk3zPm5ix8jPuPQTteOa9KWezf2fGR8a/RW5n5j3ORlvjsBPZXcemo5KXScmplXueliyr0t+dziyXQEsfAZMplZcAZObbu8b7B9hbTQvMDY00m+uZzb/Do5cigABbClaHIvA0gQIYEvz4mgEliRAAGscwJTae/q2bLpxSbA5Hzx+5chL3ZXtfGim23qv6P/X2VPQw5yxDx8uBLBuSSeZLPEQRaSHZDYm6cZw61+bA9hLU/d9Jk1kpRd0BSwMna5e/Vdr3/Hq7xcu3gEn2Pe+T56YHDjwKx0wldJOgQBW2tZQWAcIEMA6oIlMobwC/PLeOIB1SSNrBvvDbnelfY1tH7nMbPrBwfO85jxget4j3DfK7OEmJlimhz43ntf0hOprbvg+M9vj7o/NePyUy9eb7Bgz2+vu66RwBUwTZrrb27wJR9gF0V17WhHA3PyWvsGBa5tYJ5U/ZGxo+DXmdkHlIQoEIIAViMvQlRcggFV+CQBQpAABrHEAC7sO7pn0Pzxu20Cpdx0c3zH6MslfuEAAWzx0uE/IrKfBWgtBpmwBrFGYOqxmMzvP3Y9dbK5mdlttADOz9amnMtm+mveFP9gpV1s34XDzV4SHMLcigIW5m+xjPZs3Zbde8ppfYGLH6Nkufz0+xQoQwIr1ZfRqCxDAqt1/Zl+wAAGsuQA25VPXrtty2S0Ft2PZw4fPiaWyC5JEJ6TpVFq3RX0IKSsKYCYdnUqTJn/MZbtMumfZxa7wjS6dZfLjXXZMIoXNJxb7fN6yAphLD8hsvbmvl+x+JV3XySefVl+6H0ze36upR6TbJ1v1HDC9ayTbDj+89nTr9NWyP0nd77HEHj9Un2tqhcwLv918Z+/gwEcLG78DBh4fGn6j3M7sgKmUegoEsFK3h+IiFyCARd5Ayi+3AAGsuQDmZrf1DW66uozdDJ8PU6qfrK3NumxXOqnHzPwZM+Fr+QHM7Bi5H+Gyx00++0v+/ZJ2tsEj/FJ7SjivyzaYfIPM9ujJ2wXrS1pGAAs7CqarE7MH5Pawyx9RIu/y5LrU/dlhN8TwcOIuX3X9mi3/9bY2GBw65fh7Rs/QpP+Ny2821QSw/ItaHR44PTts6vbJtVs23ZT/aeIfcd/20R9LzF9dM5M5dvHPsDwzIICVpxdU0nkCBLDO6ykzKpEAAay5ACZpf8+k/5mV8DbEsaGR3zTXhiyUzDysOfz/NqVPpqZeM39BouTpqXmXubpmNpJ4ZM7M578FMTwLK7yO8Wzvj7DphN+bjW22392/3OqlbGYXu/ua6fPaGS7vs5DFpNnPa9V/jq2ZALbazI6Q64BLB0y+JlV4zpd+EJ4DN3vbpbt9OmzG4ls/1GPb3jK94UWbXwfec/VzpybTP3DZzTXhOM+qwmcDT5N7j8wnTMl33H2XyXatOe6xD9iv/urBPE8W+1j+/vev2v/IMW8LjzAws+Nd6ely65HZhNzDWmzmc5axM7SsfgJYy6g5UQUFCGAVbDpTbp0AAazpAKauJPmH1Vdc8o3Wdae5My0WwGTuMjvXfe4GHWa6uXZ0Nz0+G+IO/bnpOWGHdbnOlmmV3CbLFsBk3i3XQZnCZ5Im5Ppandr19c+DGhsafZ25H7qd0KR1qeus2fdZYkdJftClvfMFsOa60pqjJq+89pUH08l3FBHAzGytuz+3fiYm+0+Xj8n1r71b+v+jNTON4yzj20d+UqaXmqzP5c87zM7sq+5e+znCOCZW0ioJYCVtDGV1hAABrCPayCTKKkAAaz6AuaV39g1eelXZejnfLYiJ6aY1g/2fDLWGB9dKCv9b8DVvAHvy6HMknSjTAbnC7VRhJ4ZJC9fYwlU393A1rcjbEc80s+Oyc8m75NmW8KGG2XrCtugLPSC4YQCbB6VnJnzMXlVTuAWx50D3n9q21zz5OasSLITxK6++XGl6eREBTGanyH3mc0y2Jmy/P73Rh90j+QPhYeAHuvd/YMPvvf5HJaBoewmPv+djR62eXPO26Yem28mSn+VSj8lc8v3Ta9Z2yj3cvssrBwECWA6IDIHAAgIEMJYGAgUKEMCaD2Dh9/8Dk/5nR7bxocwLVTu7CUeX+arJqfS2tVsv/dTssTkEsPCb49kyD8+9esRTv9jMktpawqYVRWzMMb3hhk6ecy731BILtz8eJ7e+2YchL2CznACmML7LT1Gqk5XogYMHpr6wfttlC4W8Av+GLj70+JUjW5WGBzEXcAui6aTs6qe8W2bHK4uh2jWzQ+RDWZ5IdGPPFf2fbhtAiU48ceXIKz3V86dzlp3g7s+SKbilct8l2WR2pdb1YInKjroUAljU7aP4kgsQwEreIMqLW4AAtqQAFi73fL53y8C/x9T1fAJYNuMszOzbMfKu5LAran5Qsi/m7+IvkOzQrn9h/FS6fu3m/nc1M6/Zmmvrqr8Fcb6aTX5Vz+aBO/OfT34j+h9cc9z+ifSdLr+wkAAmrZbpedkVRws98I0mOyil/+Rue2Zn4jb5wb7B11X6qs7Y0FWnmHe/ddbEzI+Qkp93+SrJHpZ7uE12Uq7/rN3MJL/VUM2RCGDV7Duzbo0AAaw1zpylogIEsKUFsHCrXu/BvX9Zlk0Ymlm2M0Fl0UPD5h3heWeLHXToGNPrzW2jS9lDZqe3gffUpFtn3p/Hs8KyXRtdOj9cZwnb4If/NukWN39Yro81U3N4T/1nwJrxMPlDZQ9gY9uHL04subTAABae+bVepqdKOsKVTsqTI2XZTpi3ZJ+9m9745fa+wf6RZtZipx4zNjTSb65nZvMLn5cMfzfcNsjSJ0xJuGV2j1zfc/nuTjVox7wIYO1Q55xVESCAVaXTzLMtAgSwpQWw7BdO9+v6tgy0fAfAtiyQmpM+ecXJwm1pJ8l0jrtWW9isQto98zyuvB7WnD27LAQvl9a7tM6mP/N1l2QPztx2eNjthe02auX5x7ePvsFMzykygNXPx8yOcvcLzOxxdw+BOw3HJOr6xJrNr/12K+dflnPt33HN01NNXTpTT2Jm57v7BjO7xd35fFyBjSKAFYjL0JUXIIBVfgkAUKQAAWzpAcxMj6y5xd9vIwPFPey2yKYvc+y6W/7OkeyFkvfKslusZjesyDWATV9RyJ5DtlGycclvqNlwo7IBbO/W4Y1d3fZrM89CK+oWxHlXipueEq72mPSYS7PPQbuvd3P/h5a5tKJ+2/iOkbdIOjVbqtKzPDy2wXS7uX4Q9cQiKJ4AFkGTKDFaAQJYtK2j8BgECGBLD2DhHanZP64d3FS/5XkMLV92jfWfuTLTT7rrpLpnG+UfwKYr3mimB91Vu+15ZQPYbC/aEcBmFlB4Rty5bnrEXN8Kf1bFK8PhNlAze0U2f9MzzBV267yD530t+9vMkt5IAFsSFwcjsCQBAtiSuDgYgaUJEMAW85p9BpJ9tf6o8K//a3rG/8Z+502VeabPPAHsOT79/Kzah8sWGcDu8bnP+apsAJsYGv01d9/YxgAWnsx9kmfPiLPvy/2u8FgAl3+kb3CgErv8jQ0Nn2SyN2ePZjA7R+4nmuluZ5fDpf0QWsHRBLAV4PFWBBoIEMBYIggUKEAAOxw3lVZ3mcLDi58Rvmqmb0257kikA7VHh63Ke67YdF2B7SnV0AvsOlj/fLGiAliwuL4OpJIBbGLH8NNc9rrsqotsgxW3C2Lj9Wd2qtxPl+x+yXcqsXt6r9j0t43fGP8R41eOvkGpnyXZmQqPLDD7jtzvi39m8cyAABZPr6g0PgECWHw9o+KIBAhghzcrBC+z7FaicJtVeD3srkdCEJvn6I/0bh74TkQtX3apBLBl0+X6xvGh4TfKwy/9JQhg0/9CcYbcw06J0+E7wkc1LLVB49uHf0pmLwkbxWT/M/ue3O9d6jgcvzIBAtjK/Hg3AosJEMBYHwgUKEAAmwfX/EXy7EHDhwKYzFO5feGwo8139g4OfLTAFpVmaAJY+1uxf/vfPyu1g5fMVjJ7BcxkN7uy7eHb9JreGdPM7nH3ByTv2H+YGN8xHK74vdnMTnbProDN7srZJvvqnpYAVt3eM/PiBQhgxRtzhgoLEMAOb76ZXeTuPbVfMbMJd//KfEvFTZ/pG+z/UqcvIwJY+zs8vuPqt0rpKeULYFlFT5d0vMzulOnGnrPTj9hAZ+0U6sPDXRN3J+FzX8+X+9Mk7ZJUye332/+3IXvG37vKUAc1INCJAgSwTuwqcyqNAAFsnlYc+lxLzdcafL7DNPXRns2X7SxNYwsoZIEHGF8+z6lyexBz3dgfrj9X/UOWC5h2aYYce/fwxTY1vePe7CsxO23K0wsl3Wqytt8CZ2bnufuxLvuWSdf0bt70udIA5lDI+I7Rl7n0WpM/w8wedfdv5jAsQyxTgAC2TDjehkATAgSwJpA4BIHlChDAFpALO7xJTwlfNekHarCzWSrftW9SHz1u28De5fYixve1cv1U+ZetsfcOP9UO2psldc2uE1f2LK5wNSzcKvuwSfe7dHtb15Gbmel8lx9liW49kPr/Xb954M621pTTyXfvGH7a6sT+m6c632Q/ctetMvechmeYZQhU+XvCMrh4CwJLEiCALYmLgxFYmkArf4FeWmXxHZ1YcsuawUuuja/y5VfcyvVT1V+2stve7kjeLMs2usheZnaMuz9LUrhVNgtgkiZc+qZJjy6/o3m807pdfoGZr5Xscz19/sf22wPjeYzcrjH8j4Z7J8bstyR/mbvtM9ktkk+2qx7OOy1Q1e8J9B+BVggQwFqhzDkqK9DKX6ArgVyBHeBq+9jK9VPVX7Ymto2+whO/uO7vz/Tue1KPy3pMPhECmMzCLoR53AK6sr+uZmsUQpjU7dJHegf7P7ayAdv77vGhkdeb9GaXJsOVLwvWvNouUNXvCW2Hp4BKCBDAKtFmJtkugVb+At2uObb6vO5+Xd+WgS+3+rztOF8r108Vf9k6MHTt86Z88ufqe+vSsSadN8+fl+AK2HRVblqbyM5399Q9HerbcukX27FGV3rOse2feIFZMmhmSSq/1VyVefj6Su2Kfn8VvycUbcr4CMwKEMBYCwgUKNDKX6ALnEbphj44ZR9f/65Nd5SusJwLauX6qdovW2NDwyeZ2y8v1DKTnjn7OcVwTPisYts/A1ZXrMnWh9sRJXt0bzL+m0+54o0P5bwECx3uB1d+9IR1ae+fSH5suO3Q5bsLPSGDL0mgat8TloTDwQisUIAAtkJA3o7AYgKt/AW6ap3oWb36f9k7Xr2nk+fdyvVTtV+29g9d/fbU077F1k92Jcxsnbvvbf9nv+av1MyOcvcL3HT7jQe/+T9fsm1bFJ+d+vzWrd3PX3Xen5pnQTfcdvjDTv67HOPcqvY9IcYeUXO8AgSweHtH5REItPIX6Ag4ci/x0R/6+07547g3IChLgK/SL1vj24cvl1n4jFdHvNz0lBBklNhXeq/Y9LsxTGr8ytH3KvWLQnA01w9iqLlqNVbpe0LVest82y9AAGt/D6iggwUIYMU3N52c/Ku12173/eLP1PoztHL9VOWXrU4LXzWrMuzWeK5kn+3dvOnK1q/W5s84vmP0CslfLincRhx2mORVQoGqfE8oIT0lVUCAAFaBJjPF9gm08hfo9s2y/WeedBs5Ysum9j6jaYUMPIh5hYBNvL2Dw1c2ewvP13Od7ZZe0zd46f9ugqTlh4wNfeJ/mCevNdPd3uD5fy0vjhPOESCAsSAQKE6AAFacLSMjIAJY6xaBm3+ub3DghtadMd8zzQSwF9eNWv/fYQv0PLZBn91mvfZ019ed+/rezf31f5bvpFs42viOkbdIOrWFp2zPqcxOldJTXclf9w1uuqo9Rcx/1rGh0deZ0l+Wkvvkfl+ZaqOWwwUIYKwKBIoTIIAVZ8vICBDAWrwGwsOanzg49dnjtg3sbfGpV3w6AtiKCecdwLf+8/rxrr1vMrNjizlDCUc1O0NKj5Pbe8sSorP1bf67UvKI3O8toRol1QkQwFgSCBQnQAArzpaRESCAtWENpPJdXUo/07P5sp1tOP2yT0kAWzbdgm98YuvwWatW2WvNtehuh/mfuQwj2tnufrxMf26Tk99YrKLeba9b0VXV8a1XLbqhiXd3/7hcv2FmuyS/uww61NBYgADW2IgjEFiuAAFsuXK8D4EmBLgFsQmkgg5x02f6Bvu/VNDwuQ9LAMuXdAHPfE9S8tFc/orEwrPC7Aa5z/uMsKTLPr7mnSt7pt7+d4+em075ZfNymJ1g8hem7rtNdl3JySivRoAAxnJAoDgBAlhxtoyMAFfA2r0GzHfKdUPv5oHvtLuURuc/LDCYniPXWXW7xBX1GbCNMt0j19dq6ozyM2DZ1Ziurhd30jbzjdbOQl939/PMkme40gOSvmSyR+qPLTKAufw4ST9hSla7p98ys28udy68r/UCBLDWm3PG6ggQwKrTa2baBgGugLUBfZ5TWmJfXrN67Ab7nTftK0dFh1cxTwB7oVwntzCAPRDCaqwBzLd+qGeie91Fkuo3LilrywuvazqAWXiY9PEu322uG73ugcdFBTCTjnbT80223t13ufujBLDCW57rCQhguXIyGAJzBAhgLAgEChQggBWIu8ShTXpsyuzLfbekN9nIwNQS31744XUB7BxJL5DUJ7OH5f7YTAH5XwEzO0bu4RlSY5K+KOmumXNFcwVs39Doc0zpReYV2mijiRU5G8AkJTI7fibM3y33B2bfXkgAMwv/cHC2pI1y3yUpJYA10bCSHUIAK1lDKKejBAhgHdVOJlM2AQJY2TqSPSvpkTT1m3qn9t1k294yUZYKnwxgdrbkJ8l0jrtWm7TXpN0zVy5yDWDZVQppvUvrzHRAHsKXPTizUULpA9jEjuGnuSUXyf30svSxTHXUBDC5vNtCIJLd59JNYV2lrlXd3fbRPD4DNjnpb0xMB7O1JP2YZKe60odNNhlMCGBlWhnN1UIAa86JoxBYjgABbDlqvAeBJgUIYE1CteEwNz1uqd90YEq3Hblt4IfLLWGBByjPGc5NF5rr5sXOcegY0+uz51W5nZv94prdMuapSbfOvH9FO9bNjJHtWufS+ZIlIYhlf25+h6T75PpYMzWHt9Rvc96Mh8kf6tk8cOdyzH3r8LrxVV3nmaXnKc1u0eS1gEBtAJvur1aFq1Lutsfku8OVqdT0GbeDH1x3xS+GK1Xhc6tN3cI52/e9V/7d8ear3pq4fiZcaXPZejM/Irva5jo4WxoBLL5lSgCLr2dUHI8AASyeXlFphAIEsCia5m7pXd3WfeeqA1N32RKfIdbMbntZ2HNtaKCRXXEaHxq5Up7dfljz8oOShdsDc375CyQLv5Q/+TJ9sXew/4pm5iXpsKtk2cN23Z+2WKEmv2qpAWxix7VnKjl4bpraeSb15gzRkcMdFsCyEObHuNvJJj0h2femg73f1rO5//01AaxRCDvU94kdI78q2bNcfr6kp7p0pJk/ILfZ22YzWwJYfEuMABZfz6g4HgECWDy9otIIBQhgbWqa2akmneBKV3tqj7rpnkQKO8E1eu13s7tSS3eu7V6z097x6j2N3tBMUGkcwOxsmY+lrgfN/UVmlsyJX9IDJt3TqJalft2ls0xzryK5e+pmX0hMJ8mtr8FzmwoNYGNDV51i1n1OOqWnJaawo95Cr9PNbGO4zU6yH2Q1u0r3Ob+l9melx88fwHS8XEdM3yoYroLZ5yV9xy2905ScHm4dlPtaLbzezrIk2euefs+Vfsc8CWH7dMlfkl39kvbKtEeu7Ira7IsAttJutv79BLDWm3PG6ggQwKrTa2baBgECWBvQs+CQbQBw6GWmH7ofuoWv+aLcvyvZzp6059v2rlc9Ot8bcwhgYcONE022x5XduhVuFZs0WRYg3D1sHV7kQ6XPNLMs3Li8S67u6RIO1fP9mo056glyDWBj7x1+qib11C7ZCVOyE8x9+tbIxV9PlXTGnH5LP3Dp9kZv7PSvhwCmxLJ+zr5MdpI8W2erlf2jhO2WfMwsuds9Dc8KC57hFtWwUUd96A+PRQi3fYbbYL8n2YmSnyVlQX39oTEtWzsPzvFNfZJdEONacQSwuPpFtXEJEMDi6hfVRiZAAGt9w2Y+uzR7u1/Y3W/m5Tvd7NBnUpZamYVfVl1jJtsbdgx0+T537UvMTnPzMyx8nsbDx6oUPq91U+34810Bs/CcL6nXPbv61S0PmxX4vVn4Mdvv7l9eao0rPd7MLnb3NdPj2BmzdZn53eHjQT73OWHhoIYBzKR1MzviJeHzZi4PV/duSaR9LjvCw+eFXOvcNB0+l/pyO83kPdNv80c1s+mDwsOH5dkGELxq/hbIjjP5M2pNwlb14QqVzNOZ2xPXSHZQlt7jPv13xsxXyZOzJF/l0v6Z2wwTkx3rmfucc3zLlP3DAa+IBQhgETeP0ksvQAArfYsoMGYBAljru1dUAFtwJu7Hhl9C677+8Jz/dp+Q2UxIOPSV2XB4jGebM9pY2QKYy/ss26tDs5/nmTuv6SshczYFMbPz3L3WI1xpmXsly/SAh1vV8ngRwJasaIk2pu4nhgcky/WYEp2gNAvGWfCe6XuqumeGhT66FELXobU6vZeLfV+mY8IDnxOz73uq+nWy5Bp5Q/sFCGDt7wEVdK4AAaxze8vMSiBAAGtDE/K8BbG58sPtWtmugouEtPkC2Mzvu9lzuI5w2eMmf3xmjPsLvu1woVLPlHRK+KLLNph8g8z21DyHrP59zQSww85lZrf5k882a0554aO4BXGlgpp59EFN313abXUBzKWjLXtsQe1aPfTYghVXwQDlEiCAlasfVNNZAgSwzuonsymZAAGsTQ1Z/iYcyyl4ZQEs+865XZoAABnvSURBVLyVjk4VPvflj7lsVxEbbjQ7semNOfx4lx2TSN0zzx9b6O1lCGChNjbhaLbBCx6XhbBwVfZIV/b8uXkfzTATwsKGNmEXxYcbbNKy4qoYoH0CBLD22XPmzhcggHV+j5lhGwUIYG3Eb92pVxzAZkrN6yHLec288byauwXxsHpyvgKW13wZZ1pgWX0Hr/MECGCd11NmVB4BAlh5ekElHShAAOvAph4+pcVvPwzHu2+UhasFDV95PGS54UmaPKDxvKYHqq+54fss7JKX3y2ITU6Hw5oUaNi/mn8waHJIDotRgAAWY9eoORYBAlgsnaLOKAUIYFG2jaIRQACBygsQwCq/BAAoUIAAViAuQyNAAGMNIIAAAgjEKEAAi7Fr1ByLAAEslk5RZ5QCBLAo20bRCCCAQOUFCGCVXwIAFChAACsQl6ERIICxBhBAAAEEYhQggMXYNWqORYAAFkunqDNKAQJYlG2jaAQQQKDyAgSwyi8BAAoUIIAViMvQCBDAWAMIIIAAAjEKEMBi7Bo1xyJAAIulU9QZpQABLMq2UTQCCCBQeQECWOWXAAAFChDACsRlaAQIYKwBBBBAAIEYBQhgMXaNmmMRIIDF0inqjFKAABZl2ygaAQQQqLwAAazySwCAAgUIYAXiMjQCBDDWAAIIIIBAjAIEsBi7Rs2xCBDAYukUdUYpQACLsm0UjQACCFRegABW+SUAQIECBLACcRkaAQIYawABBBBAIEYBAliMXaPmWAQIYLF0ijqjFCCARdk2ikYAAQQqL0AAq/wSAKBAAQJYgbgMjQABjDWAAAIIIBCjAAEsxq5RcywCBLBYOkWdUQoQwKJsG0UjgAAClRcggFV+CQBQoAABrEBchkaAAMYaQAABBBCIUYAAFmPXqDkWAQJYLJ2izigFCGBRto2iEUAAgcoLEMAqvwQAKFCAAFYgLkMjQABjDSCAAAIIxChAAIuxa9QciwABLJZOUWeUAgSwKNtG0QgggEDlBQhglV8CABQoQAArEJehESCAsQYQQAABBGIUIIDF2DVqjkWAABZLp6gzSgECWJRto2gEEECg8gIEsMovAQAKFCCAFYjL0AgQwFgDCCCAAAIxChDAYuwaNcciQACLpVPUGaUAASzKtlE0AgggUHkBAljllwAABQoQwArEZWgECGCsAQQQQACBGAUIYDF2jZpjESCAxdIp6oxSgAAWZdsoGgEEEKi8AAGs8ksAgAIFCGAF4jI0AgQw1gACCCCAQIwCBLAYu0bNsQgQwGLpFHVGKUAAi7JtFI0AAghUXoAAVvklAECBAgSwAnEZGgECGGsAAQQQQCBGAQJYjF2j5lgECGCxdIo6oxQggEXZNopGAAEEKi9AAKv8EgCgQAECWIG4DI0AAYw1gAACCCAQowABLMauUXMsAgSwWDpFnVEKEMCibBtFI4AAApUXIIBVfgkAUKAAAaxAXIZGgADGGkAAAQQQiFGAABZj16g5FgECWCydos4oBQhgUbaNohFAAIHKCxDAKr8EAChQgABWIC5DI0AAYw0ggAACCMQoQACLsWvUHIsAASyWTlFnlAIEsCjbRtEIIIBA5QUIYJVfAgAUKEAAKxCXoREggLEGEEAAAQRiFCCAxdg1ao5FgAAWS6eoM0oBAliUbaNoBBBAoPICBLDKLwEAChQggBWIy9AIEMBYAwgggAACMQoQwGLsGjXHIkAAi6VT1BmlAAEsyrZRNAIIIFB5AQJY5ZcAAAUKEMAKxGVoBAhgrAEEEEAAgRgFCGAxdo2aYxEggMXSKeqMUoAAFmXbKBoBBBCovAABrPJLAIACBQhgBeIyNAIEMNYAAggggECMAgSwGLtGzbEIEMBi6RR1RilAAIuybRSNAAIIVF6AAFb5JQBAgQIEsAJxGRoBAhhrAAEEEEAgRgECWIxdo+ZYBAhgsXSKOqMUIIBF2TaKRgABBCovQACr/BIAoEABAliBuAyNAAGMNYAAAgggEKMAASzGrlFzLAIEsFg6RZ1RChDAomwbRSOAAAKVFyCAVX4JAFCgAAGsQFyGRoAAxhpAAAEEEIhRgAAWY9eoORYBAlgsnaLOKAUIYFG2jaIRQACBygsQwCq/BAAoUIAAViAuQyNAAGMNIIAAAgjEKEAAi7Fr1ByLAAEslk5RZ5QCBLAo20bRCCCAQOUFCGCVXwIAFChAACsQl6ERIICxBhBAAAEEYhQggMXYNWqORYAAFkunqDNKAQJYlG2jaAQQQKDyAgSwyi8BAAoUIIAViMvQCBDAWAMIIIAAAjEKEMBi7Bo1xyJAAIulU9QZpQABLMq2UTQCCCBQeQECWOWXAAAFChDACsRlaAQIYKwBBBBAAIEYBQhgMXaNmmMRIIDF0inqjFKAABZl2ygaAQQQqLwAAazySwCAAgUIYAXiMjQCBDDWAAIIIIBAjAIEsBi7Rs2xCBDAYukUdUYpQACLsm0UjQACCFRegABW+SUAQIECBLACcRkaAQIYawABBBBAIEYBAliMXaPmWAQIYLF0ijqjFCCARdk2ikYAAQQqL0AAq/wSAKBAAQJYgbgMjQABjDWAAAIIIBCjAAEsxq5RcywCBLBYOkWdUQoQwKJsG0UjgAAClRcggFV+CQBQoAABrEBchkaAAMYaQAABBBCIUYAAFmPXqDkWAQJYLJ2izigFCGBRto2iEUAAgcoLEMAqvwQAKFCAAFYgLkMjQABjDSCAAAIIxChAAIuxa9QciwABLJZOUWeUAgSwKNtG0QgggEDlBQhglV8CABQoQAArEJehESCAsQYQQAABBGIUIIDF2DVqjkWAABZLp6gzSgECWJRto2gEEECg8gIEsMovAQAKFCCAFYjL0AgQwFgDCCCAAAIxChDAYuwaNcciQACLpVPUGaUAASzKtlE0AgggUHkBAljllwAABQoQwArEZWgECGCsAQQQQACBGAUIYDF2jZpjESCAxdIp6oxSgAAWZdsoGgEEEKi8AAGs8ksAgAIFCGAF4jI0AgQw1gACCCCAQIwCBLAYu0bNsQgQwGLpFHVGKUAAi7JtFI0AAghUXoAAVvklAECBAgSwAnEZGgECGGsAAQQQQCBGAQJYjF2j5lgECGCxdIo6oxQggEXZNopGAAEEKi9AAKv8EgCgQAECWIG4DI0AAYw1gAACCCAQowABLMauUXMsAgSwWDpFnVEKEMCibBtFI4AAApUXIIBVfgkAUKAAAaxAXIZGgADGGkAAAQQQiFGAABZj16g5FgECWCydos4oBQhgUbaNohFAAIHKCxDAKr8EAChQgABWIC5DI0AAYw0ggAACCMQoQACLsWvUHIsAASyWTlFnlAIEsCjbRtEIIIBA5QUIYJVfAgAUKEAAKxCXoREggLEGEEAAAQRiFCCAxdg1ao5FgAAWS6eoM0oBAliUbaNoBBBAoPICBLDKLwEAChQggBWIy9AIEMBYAwgggAACMQoQwGLsGjXHIkAAi6VT1BmlAAEsyrZRNAIIIFB5AQJY5ZcAAAUKEMAKxGVoBAhgrAEEEEAAgRgFCGAxdo2aYxEggMXSKeqMUoAAFmXbKBoBBBCovAABrPJLAIACBQhgBeIyNAIEMNYAAggggECMAgSwGLtGzbEIEMBi6RR1RilAAIuybRSNAAIIVF6AAFb5JQBAgQIEsAJxGRoBAhhrAAEEEEAgRgECWIxdo+ZYBAhgsXSKOqMUIIBF2TaKRgABBCovQACr/BIAoEABAliBuAyNAAGMNYAAAgggEKMAASzGrlFzLAIEsFg6RZ1RChDAomwbRSOAAAKVFyCAVX4JAFCgAAGsQFyGRoAAxhpAAAEEEIhRgAAWY9eoORYBAlgsnaLOKAUIYFG2jaIRQACBygsQwCq/BAAoUIAAViAuQyNAAGMNIIAAAgjEKEAAi7Fr1ByLAAEslk5RZ5QCBLAo20bRCCCAQOUFCGCVXwIAFChAACsQl6ERIICxBhBAAAEEYhQggMXYNWqORYAAFkunqDNKAQJYlG2jaAQQQKDyAgSwyi8BAAoUIIAViMvQCBDAWAMIIIAAAjEKEMBi7Bo1xyJAAIulU9QZpQABLMq2UTQCCCBQeQECWOWXAAAFChDACsRlaAQIYKwBBBBAAIEYBQhgMXaNmmMRIIDF0inqjFKAABZl2ygaAQQQqLwAAazySwCAAgUIYAXiMjQCBDDWAAIIIIBAjAIEsBi7Rs2xCBDAYukUdUYpQACLsm0UjQACCFRegABW+SUAQIECBLACcRm6WgLjO0ZePM+ML5/nz75bLRlmiwACCCBQcoHT5qnvw/V/1ru5//qSz4PyEIhCgAAWRZsoMgaBmQBWH8Lq/zuELwJYDA2lRgQQQKA6AiGA1Yew+rB1PQGsOguCmRYrQAAr1pfRKyRAAKtQs5kqAggg0FkCBLDO6iezKbkAAazkDaK8eAQIYPH0ikoRQAABBOYIEMBYEAi0UIAA1kJsTtXZAgSwzu4vs0MAAQQ6WIAA1sHNZWrlEyCAla8nVBSpQH0Ac9eFZnaO5I/UTInPgEXaX8pGAAEEOligLoDZce5+l5lurpkznwHr4AXA1ForQABrrTdn62CB+QJYYjrDpR8SwDq48UwNAQQQiF9gTgAz6ejUdS8BLP7GMoNyChDAytkXqopQYL4AJtOpJj1BAIuwoZSMAAIIVEdgTgBz6Ui57iOAVWcBMNPWChDAWuvN2TpYYN5bEBOdJNc+AlgHN56pIYAAAvELzL0F0bTWUz1IAIu/scygnAIEsHL2haoiFJjnQcw/a9KZrjkBLMyM54BF2F9KRgABBDpYYM4zwExa69JOSf9SO2eeA9bBK4CptVSAANZSbk5WJYHx7cOXy+xcSRNVmjdzRQABBBCIXqBH7nf0bhn4cPQzYQIIlFCAAFbCplBSZwiEAOamI012VGfMiFkggAACCFRBwOU/MtcTBLAqdJs5tkOAANYOdc5ZCYHsCpgks+RIlxPCKtF1JokAAgjELWCyH7mn2eZRBLC4e0n15RUggJW3N1QWucCTAUwPu+yiyKdD+QgggAACFRAw+VfctZEAVoFmM8W2CRDA2kbPiTtdYDaAJd3JV9Ipv6zT58v8EEAAAQTiF0i67OPpZJr9oyFXwOLvJzMopwABrJx9oaoOEJgNYD1T+z6+f9URv+Hu6ztgWkwBAQQQQKBDBcxs95qDe/58omtt9o+GBLAObTTTarsAAaztLaCAThWYDWDhB9jBoZGfmHT9TKfOlXkhgAACCMQv0G36zKrB/i/V/vyKf1bMAIHyCRDAytcTKuoAgYmh0VfJ01/KpmLJ36y5Jf3n/efb21w6oQOmxxQQQAABBDpMwKSH1tzqH9h/QfJztT+/egY3farDpsp0EGi7AAGs7S2ggE4T2Ldj5BcS6TluujDLX66bU+lrq7zr/imbek2nzZf5IIAAAgjEL9DlXdemXX6yp+lza39+WZJ8teeKS/4p/hkyAwTKI0AAK08vqKRDBMaHRt4p1+raH2AyHegd7H/3+PbRN8j8rA6ZKtNAAAEEEOgEAbd7erds+tvFfn51wjSZAwJlESCAlaUT1NExAmNDI283V1/thNw01jfY//tjQ8MnSfb6+q93zOSZCAIIIIBAVALh55PkH+sbHHhwsZ9fUU2KYhEouQABrOQNorz4BCa2jb7CE7+4tnJL7cs9WzddF/5s//bRZ6bm/fHNjIoRQAABBDpNIHEbWbNl0+1hXo1+fnXa3JkPAu0SIIC1S57zdrTAxLbhl6ddelaYZDKl23q2Dny2dsL7hkafk7j/QkcjMDkEEEAAgVILpGb/uHZw09dqi2z086vUE6I4BCIRIIBF0ijK7DyBsaHhF5rbyzpvZswIAQQQQKDsAm7+ub7BgRvKXif1IdCJAgSwTuwqc4pGYN/24WcnZq+KpmAKRQABBBCIXiB1/9TaLQNfj34iTACBSAUIYJE2jrI7R2D8PaNnaNLf1DkzYiYIIIAAAqUV6Lb/1/t7m+4tbX0UhkAFBAhgFWgyUyy/wNjQVafIV20y+ZHlr5YKEUAAAQRiE3DZE7KDo32Dr7s/ttqpF4FOEyCAdVpHmU+0Anuv/OTxXVMHX97kc8JOa3Ki323yOA5DAAEEECiXQH7f593umepa9dl1V7x6V7mmSDUIVFOAAFbNvjPrEgsc2H7NBalNXeTSCYuUGX4wN/rhHMIXAazEvaY0BBBAoMjv8yY9lHjXV1Zvee0tSCOAQHkECGDl6QWVVFggPHsl7fILTOpOXbf23eqfnrzAnj8lu8jd189DQwCr8Hph6gggUAmBZX+fN7PdXfKvdN/iN46db69MTOe7NJlM2S2zz6SshCCTRKCkAgSwkjaGsqojEJ654om9oHbGZvb1nsFNn7r/t4Z7NxyZnplY15ldiZ3hT35GbNk/mKsjy0wRQACBqAWW9H3eZE9MpX5v6lM7H38i2XnKHw+MTwyNvsrdnz3n50vqX6x/NmXUShSPQIQCBLAIm0bJnSUwNjT82+aWXeVy04Xh/yYeXvpk/UzNkqNcfrxJZ7rpNHd1J1KXy7olf6TueG5B7KylwmwQQKBaAvMEMDvO5JOpNGWmSXN916WdJtvlnv7o8J8ZenVqlv2uZ66bp3/O+O6+wYE/qhYls0WgXAIEsHL1g2oqKLCUAHaIx+xcd5075181bfqHa83r+t7N/ddXkJQpI4AAAtELjO8YebGk8L9DL/fpf6SbfZnpDrnfsdBkzQhg0S8EJtCRAgSwjmwrk4pJYLFbEBeax3w/mOc5lgAW00KgVgQQQKBGII/v89yCyJJCoJwCBLBy9oWqKiZQvwnH2s39/7gYQR4/mCtGzHQRQACBqATy+j6/b8fIL7AJR1Stp9gKCBDAKtBkpth5Ann9YO48GWaEAAIIdIYA3+c7o4/MAoH5BAhgrAsEIhSY+cHcsHI+A9aQiAMQQACBUgrwfb6UbaEo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AQJYYyOOQAABBBBAAAEEEEAAAQRyESCA5cLIIAgggAACCCCAAAIIIIBAYwECWGMjjkAAAQQQQAABBBBAAAEEchEggOXCyCAIIIAAAggggAACCCCAQGMBAlhjI45AAAEEEEAAAQQQQAABBHIRIIDlwsggCCCAAAIIIIAAAggggEBjgf8PP13coU8ASOAAAAAASUVORK5CYII="/>
          <p:cNvSpPr/>
          <p:nvPr/>
        </p:nvSpPr>
        <p:spPr>
          <a:xfrm>
            <a:off x="207433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161248-1D72-EC48-82E1-F5EE3F16CD5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37388"/>
          </a:xfrm>
          <a:prstGeom prst="rect">
            <a:avLst/>
          </a:prstGeom>
        </p:spPr>
        <p:txBody>
          <a:bodyPr vert="horz" lIns="274320" tIns="274320" rIns="27432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85000"/>
              </a:lnSpc>
              <a:spcBef>
                <a:spcPts val="0"/>
              </a:spcBef>
            </a:pPr>
            <a:r>
              <a:rPr lang="en-US" sz="3600" dirty="0">
                <a:solidFill>
                  <a:srgbClr val="CC0000"/>
                </a:solidFill>
              </a:rPr>
              <a:t>Analysis Apps for visualizing data</a:t>
            </a:r>
            <a:endParaRPr lang="en-US" i="1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0DDDC-B6FD-714E-B0A5-5162B13E22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" t="1334" r="33793" b="-31258"/>
          <a:stretch/>
        </p:blipFill>
        <p:spPr>
          <a:xfrm>
            <a:off x="100584" y="980948"/>
            <a:ext cx="6172200" cy="438912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C39677-C3A6-1846-9AA5-5EFB09A48B6D}"/>
              </a:ext>
            </a:extLst>
          </p:cNvPr>
          <p:cNvSpPr txBox="1"/>
          <p:nvPr/>
        </p:nvSpPr>
        <p:spPr>
          <a:xfrm>
            <a:off x="207431" y="1597620"/>
            <a:ext cx="6065351" cy="523220"/>
          </a:xfrm>
          <a:prstGeom prst="rect">
            <a:avLst/>
          </a:prstGeom>
          <a:solidFill>
            <a:srgbClr val="FD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Analyze all study Participants (with the option to stratify on your selected</a:t>
            </a:r>
          </a:p>
          <a:p>
            <a:r>
              <a:rPr lang="en-US" sz="1400" b="1" dirty="0"/>
              <a:t>Participant results) with a tool below.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72F682-88BD-D54E-B6F6-E8DBFACEE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441" r="-102864"/>
          <a:stretch/>
        </p:blipFill>
        <p:spPr>
          <a:xfrm>
            <a:off x="100584" y="3738013"/>
            <a:ext cx="6172199" cy="15875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0E092FB-273D-2A4B-90F5-379D1297A6C9}"/>
              </a:ext>
            </a:extLst>
          </p:cNvPr>
          <p:cNvGrpSpPr/>
          <p:nvPr/>
        </p:nvGrpSpPr>
        <p:grpSpPr>
          <a:xfrm>
            <a:off x="5848529" y="1487932"/>
            <a:ext cx="6076511" cy="5213371"/>
            <a:chOff x="991320" y="4039187"/>
            <a:chExt cx="6076511" cy="521337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39D077-AEFC-0146-8B48-06D477E10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82" t="11075" r="2451"/>
            <a:stretch/>
          </p:blipFill>
          <p:spPr>
            <a:xfrm>
              <a:off x="991320" y="4039187"/>
              <a:ext cx="6076511" cy="52133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051B81-C704-5F46-9308-8846A77A8F0C}"/>
                </a:ext>
              </a:extLst>
            </p:cNvPr>
            <p:cNvSpPr/>
            <p:nvPr/>
          </p:nvSpPr>
          <p:spPr>
            <a:xfrm rot="16200000">
              <a:off x="874110" y="5691148"/>
              <a:ext cx="475488" cy="15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i="1" dirty="0">
                  <a:solidFill>
                    <a:schemeClr val="accent1"/>
                  </a:solidFill>
                </a:rPr>
                <a:t>Shigella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16B6A0-BD45-C148-A7E0-5FE3C23804A0}"/>
              </a:ext>
            </a:extLst>
          </p:cNvPr>
          <p:cNvGrpSpPr/>
          <p:nvPr/>
        </p:nvGrpSpPr>
        <p:grpSpPr>
          <a:xfrm>
            <a:off x="11352924" y="2432284"/>
            <a:ext cx="278549" cy="3383900"/>
            <a:chOff x="7795908" y="3320918"/>
            <a:chExt cx="278549" cy="33839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913B-84FA-D640-A1C1-2E4203763C1D}"/>
                </a:ext>
              </a:extLst>
            </p:cNvPr>
            <p:cNvSpPr/>
            <p:nvPr/>
          </p:nvSpPr>
          <p:spPr>
            <a:xfrm rot="5400000">
              <a:off x="7559395" y="3558981"/>
              <a:ext cx="7531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1" dirty="0">
                  <a:solidFill>
                    <a:schemeClr val="accent1"/>
                  </a:solidFill>
                </a:rPr>
                <a:t>Cases</a:t>
              </a:r>
              <a:endParaRPr lang="en-US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2F5FD5-192E-BA44-8D85-8F1E1728E8DE}"/>
                </a:ext>
              </a:extLst>
            </p:cNvPr>
            <p:cNvSpPr/>
            <p:nvPr/>
          </p:nvSpPr>
          <p:spPr>
            <a:xfrm rot="5400000">
              <a:off x="7456663" y="6088573"/>
              <a:ext cx="95549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1" dirty="0">
                  <a:solidFill>
                    <a:schemeClr val="accent1"/>
                  </a:solidFill>
                </a:rPr>
                <a:t>Controls</a:t>
              </a:r>
              <a:endParaRPr lang="en-US" sz="11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8" name="Title 3">
            <a:extLst>
              <a:ext uri="{FF2B5EF4-FFF2-40B4-BE49-F238E27FC236}">
                <a16:creationId xmlns:a16="http://schemas.microsoft.com/office/drawing/2014/main" id="{168368D7-DD82-494D-B7FC-EBC7398F7B5D}"/>
              </a:ext>
            </a:extLst>
          </p:cNvPr>
          <p:cNvSpPr txBox="1">
            <a:spLocks/>
          </p:cNvSpPr>
          <p:nvPr/>
        </p:nvSpPr>
        <p:spPr>
          <a:xfrm>
            <a:off x="0" y="454486"/>
            <a:ext cx="12192000" cy="1337388"/>
          </a:xfrm>
          <a:prstGeom prst="rect">
            <a:avLst/>
          </a:prstGeom>
        </p:spPr>
        <p:txBody>
          <a:bodyPr vert="horz" lIns="274320" tIns="274320" rIns="27432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r">
              <a:lnSpc>
                <a:spcPct val="75000"/>
              </a:lnSpc>
              <a:spcBef>
                <a:spcPts val="0"/>
              </a:spcBef>
            </a:pPr>
            <a:r>
              <a:rPr lang="en-US" sz="2400" i="1" dirty="0">
                <a:solidFill>
                  <a:schemeClr val="accent1"/>
                </a:solidFill>
                <a:latin typeface="+mn-lt"/>
              </a:rPr>
              <a:t>Example:  Shigella in GEMS cases/controls,</a:t>
            </a:r>
          </a:p>
          <a:p>
            <a:pPr marL="9525" algn="r">
              <a:lnSpc>
                <a:spcPct val="75000"/>
              </a:lnSpc>
              <a:spcBef>
                <a:spcPts val="0"/>
              </a:spcBef>
            </a:pPr>
            <a:r>
              <a:rPr lang="en-US" sz="2400" i="1" dirty="0">
                <a:solidFill>
                  <a:schemeClr val="accent1"/>
                </a:solidFill>
                <a:latin typeface="+mn-lt"/>
              </a:rPr>
              <a:t>stratified by country</a:t>
            </a:r>
            <a:r>
              <a:rPr lang="en-US" sz="2800" i="1" dirty="0">
                <a:solidFill>
                  <a:schemeClr val="accent1"/>
                </a:solidFill>
                <a:latin typeface="+mn-lt"/>
              </a:rPr>
              <a:t> </a:t>
            </a:r>
            <a:endParaRPr lang="en-US" sz="3600" i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20A667-B292-1A48-AA74-3FE2D9D0B449}"/>
              </a:ext>
            </a:extLst>
          </p:cNvPr>
          <p:cNvSpPr/>
          <p:nvPr/>
        </p:nvSpPr>
        <p:spPr>
          <a:xfrm>
            <a:off x="5834358" y="1395018"/>
            <a:ext cx="6172200" cy="53206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00"/>
              </a:solidFill>
              <a:highlight>
                <a:srgbClr val="FF85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86714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4" y="3935836"/>
            <a:ext cx="418933" cy="45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06" y="5768087"/>
            <a:ext cx="418933" cy="45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74" y="4408705"/>
            <a:ext cx="418933" cy="346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82153796"/>
              </p:ext>
            </p:extLst>
          </p:nvPr>
        </p:nvGraphicFramePr>
        <p:xfrm>
          <a:off x="7453900" y="4103565"/>
          <a:ext cx="4302292" cy="2646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773" y="1155612"/>
            <a:ext cx="4466453" cy="2812647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98190" y="1529916"/>
          <a:ext cx="6664687" cy="206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27" y="3834842"/>
            <a:ext cx="6145458" cy="289260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12F8F65D-B84C-1E49-97DD-8DE4EC1475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7388"/>
          </a:xfrm>
          <a:prstGeom prst="rect">
            <a:avLst/>
          </a:prstGeom>
        </p:spPr>
        <p:txBody>
          <a:bodyPr vert="horz" lIns="274320" tIns="274320" rIns="27432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85000"/>
              </a:lnSpc>
              <a:spcBef>
                <a:spcPts val="0"/>
              </a:spcBef>
            </a:pPr>
            <a:r>
              <a:rPr lang="en-US" sz="3600" dirty="0">
                <a:solidFill>
                  <a:srgbClr val="CC0000"/>
                </a:solidFill>
              </a:rPr>
              <a:t>Facilitating epidemiologic data as an output</a:t>
            </a:r>
          </a:p>
          <a:p>
            <a:pPr marL="9525">
              <a:lnSpc>
                <a:spcPct val="85000"/>
              </a:lnSpc>
              <a:spcBef>
                <a:spcPts val="0"/>
              </a:spcBef>
            </a:pPr>
            <a:r>
              <a:rPr lang="en-US" sz="3600" dirty="0">
                <a:solidFill>
                  <a:srgbClr val="CC0000"/>
                </a:solidFill>
              </a:rPr>
              <a:t>     Expanding global influence</a:t>
            </a:r>
            <a:endParaRPr 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8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A0A837-5C46-EA45-95DC-2D649EF64FEA}"/>
              </a:ext>
            </a:extLst>
          </p:cNvPr>
          <p:cNvGrpSpPr/>
          <p:nvPr/>
        </p:nvGrpSpPr>
        <p:grpSpPr>
          <a:xfrm>
            <a:off x="1064769" y="916592"/>
            <a:ext cx="10241835" cy="3481685"/>
            <a:chOff x="1064769" y="85617"/>
            <a:chExt cx="10241835" cy="3481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77F843-7B54-E24B-B86F-237523CA7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2720" y="85617"/>
              <a:ext cx="5013280" cy="3460796"/>
            </a:xfrm>
            <a:prstGeom prst="rect">
              <a:avLst/>
            </a:prstGeom>
            <a:ln>
              <a:solidFill>
                <a:srgbClr val="005A73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8DB2A9-7A03-CF4C-8F78-77732C9BC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6588441" y="102639"/>
              <a:ext cx="4718163" cy="3464663"/>
            </a:xfrm>
            <a:prstGeom prst="rect">
              <a:avLst/>
            </a:prstGeom>
            <a:ln>
              <a:solidFill>
                <a:srgbClr val="005A73"/>
              </a:solidFill>
            </a:ln>
            <a:effectLst/>
          </p:spPr>
        </p:pic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CF83B473-403F-0646-826F-876187B2EEA0}"/>
                </a:ext>
              </a:extLst>
            </p:cNvPr>
            <p:cNvSpPr/>
            <p:nvPr/>
          </p:nvSpPr>
          <p:spPr>
            <a:xfrm rot="18900000" flipV="1">
              <a:off x="1064769" y="1224613"/>
              <a:ext cx="182880" cy="27432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8CA6F294-64D0-AA41-BBA4-87F188939722}"/>
                </a:ext>
              </a:extLst>
            </p:cNvPr>
            <p:cNvSpPr/>
            <p:nvPr/>
          </p:nvSpPr>
          <p:spPr>
            <a:xfrm rot="18900000" flipV="1">
              <a:off x="9257186" y="1224613"/>
              <a:ext cx="182880" cy="274320"/>
            </a:xfrm>
            <a:prstGeom prst="triangle">
              <a:avLst/>
            </a:prstGeom>
            <a:solidFill>
              <a:srgbClr val="86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5D7045-9A10-8B4E-8EC5-A6F8C86057D1}"/>
              </a:ext>
            </a:extLst>
          </p:cNvPr>
          <p:cNvGrpSpPr/>
          <p:nvPr/>
        </p:nvGrpSpPr>
        <p:grpSpPr>
          <a:xfrm>
            <a:off x="2" y="5729837"/>
            <a:ext cx="11938939" cy="1006432"/>
            <a:chOff x="1" y="5750004"/>
            <a:chExt cx="9096335" cy="8978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10D9366-D11A-A947-B23B-3E4E122C3FF4}"/>
                </a:ext>
              </a:extLst>
            </p:cNvPr>
            <p:cNvSpPr/>
            <p:nvPr/>
          </p:nvSpPr>
          <p:spPr>
            <a:xfrm>
              <a:off x="1" y="5750007"/>
              <a:ext cx="4174584" cy="8978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200" dirty="0"/>
                <a:t>Intuitive interfaces,</a:t>
              </a:r>
            </a:p>
            <a:p>
              <a:pPr>
                <a:lnSpc>
                  <a:spcPct val="90000"/>
                </a:lnSpc>
              </a:pPr>
              <a:r>
                <a:rPr lang="en-US" sz="2200" dirty="0"/>
                <a:t>   data analysis </a:t>
              </a:r>
              <a:r>
                <a:rPr lang="en-US" sz="2200" dirty="0" err="1"/>
                <a:t>applica</a:t>
              </a:r>
              <a:r>
                <a:rPr lang="en-US" sz="2200" dirty="0"/>
                <a:t>-</a:t>
              </a:r>
            </a:p>
            <a:p>
              <a:pPr>
                <a:lnSpc>
                  <a:spcPct val="90000"/>
                </a:lnSpc>
              </a:pPr>
              <a:r>
                <a:rPr lang="en-US" sz="2200" dirty="0"/>
                <a:t>      </a:t>
              </a:r>
              <a:r>
                <a:rPr lang="en-US" sz="2200" dirty="0" err="1"/>
                <a:t>tions</a:t>
              </a:r>
              <a:r>
                <a:rPr lang="en-US" sz="2200" dirty="0"/>
                <a:t> &amp; visualizations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7169E9-19B6-2C4A-8265-543445679FF1}"/>
                </a:ext>
              </a:extLst>
            </p:cNvPr>
            <p:cNvSpPr/>
            <p:nvPr/>
          </p:nvSpPr>
          <p:spPr>
            <a:xfrm>
              <a:off x="6682094" y="5750004"/>
              <a:ext cx="2414242" cy="897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/>
                <a:t>Breaking down silos:</a:t>
              </a:r>
            </a:p>
            <a:p>
              <a:pPr algn="ctr">
                <a:lnSpc>
                  <a:spcPct val="90000"/>
                </a:lnSpc>
              </a:pPr>
              <a:r>
                <a:rPr lang="en-US" sz="2200" dirty="0"/>
                <a:t>through FAIR data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2200" dirty="0"/>
                <a:t>reuse, and integration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67503EC-4A52-6B4F-AD12-CABF579A5CC0}"/>
              </a:ext>
            </a:extLst>
          </p:cNvPr>
          <p:cNvGrpSpPr/>
          <p:nvPr/>
        </p:nvGrpSpPr>
        <p:grpSpPr>
          <a:xfrm>
            <a:off x="3718156" y="2423647"/>
            <a:ext cx="4755687" cy="4104579"/>
            <a:chOff x="2379505" y="2402943"/>
            <a:chExt cx="4447599" cy="375194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D5120E-2301-EA4D-92B6-20827388C8B4}"/>
                </a:ext>
              </a:extLst>
            </p:cNvPr>
            <p:cNvGrpSpPr/>
            <p:nvPr/>
          </p:nvGrpSpPr>
          <p:grpSpPr>
            <a:xfrm>
              <a:off x="2379505" y="2402943"/>
              <a:ext cx="4447599" cy="3749039"/>
              <a:chOff x="2352611" y="2497072"/>
              <a:chExt cx="4447599" cy="37490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716B8B7-1F50-804D-96E4-B1AB7F5AD5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796"/>
              <a:stretch/>
            </p:blipFill>
            <p:spPr>
              <a:xfrm>
                <a:off x="2352611" y="2497072"/>
                <a:ext cx="4447599" cy="37490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A73"/>
                </a:solidFill>
              </a:ln>
              <a:effectLst>
                <a:outerShdw blurRad="50800" dist="38100" dir="2700000" algn="tl" rotWithShape="0">
                  <a:schemeClr val="tx1">
                    <a:lumMod val="90000"/>
                    <a:lumOff val="10000"/>
                  </a:schemeClr>
                </a:outerShdw>
              </a:effec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9D5CF5-C8EA-AB4E-A605-2AF79A682BDB}"/>
                  </a:ext>
                </a:extLst>
              </p:cNvPr>
              <p:cNvSpPr txBox="1"/>
              <p:nvPr/>
            </p:nvSpPr>
            <p:spPr>
              <a:xfrm>
                <a:off x="2504291" y="2784644"/>
                <a:ext cx="210312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 err="1">
                    <a:solidFill>
                      <a:srgbClr val="FF40FF"/>
                    </a:solidFill>
                  </a:rPr>
                  <a:t>Gammaproteobacteria</a:t>
                </a:r>
                <a:r>
                  <a:rPr lang="en-US" sz="800" b="1" i="1" dirty="0">
                    <a:solidFill>
                      <a:srgbClr val="0E3136"/>
                    </a:solidFill>
                  </a:rPr>
                  <a:t>         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Natrobacillus</a:t>
                </a:r>
                <a:endParaRPr lang="en-US" sz="800" b="1" i="1" dirty="0">
                  <a:solidFill>
                    <a:srgbClr val="0E3136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995317-D89D-E140-AB0F-B79FD33D50E6}"/>
                  </a:ext>
                </a:extLst>
              </p:cNvPr>
              <p:cNvSpPr txBox="1"/>
              <p:nvPr/>
            </p:nvSpPr>
            <p:spPr>
              <a:xfrm>
                <a:off x="2504291" y="3927261"/>
                <a:ext cx="210312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 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Succiniclasticum</a:t>
                </a:r>
                <a:r>
                  <a:rPr lang="en-US" sz="800" b="1" i="1" dirty="0">
                    <a:solidFill>
                      <a:srgbClr val="0E3136"/>
                    </a:solidFill>
                  </a:rPr>
                  <a:t>                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Clostridiales</a:t>
                </a:r>
                <a:endParaRPr lang="en-US" sz="800" b="1" i="1" dirty="0">
                  <a:solidFill>
                    <a:srgbClr val="0E3136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E69920-9FEC-7044-BA3A-096D168BA9CE}"/>
                  </a:ext>
                </a:extLst>
              </p:cNvPr>
              <p:cNvSpPr txBox="1"/>
              <p:nvPr/>
            </p:nvSpPr>
            <p:spPr>
              <a:xfrm>
                <a:off x="2504291" y="5069879"/>
                <a:ext cx="210312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Ruminococcacaea</a:t>
                </a:r>
                <a:r>
                  <a:rPr lang="en-US" sz="800" b="1" i="1" dirty="0">
                    <a:solidFill>
                      <a:srgbClr val="0E3136"/>
                    </a:solidFill>
                  </a:rPr>
                  <a:t>                  </a:t>
                </a:r>
                <a:r>
                  <a:rPr lang="en-US" sz="800" b="1" i="1" dirty="0" err="1">
                    <a:solidFill>
                      <a:srgbClr val="00B0F0"/>
                    </a:solidFill>
                  </a:rPr>
                  <a:t>Prevotellacaea</a:t>
                </a:r>
                <a:endParaRPr lang="en-US" sz="800" b="1" i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62EAFF-79C4-A54E-87D2-32E5CA84F4EA}"/>
                  </a:ext>
                </a:extLst>
              </p:cNvPr>
              <p:cNvSpPr txBox="1"/>
              <p:nvPr/>
            </p:nvSpPr>
            <p:spPr>
              <a:xfrm>
                <a:off x="2371419" y="3817075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1C10E31-E232-8D46-919C-F87117C64BA7}"/>
                  </a:ext>
                </a:extLst>
              </p:cNvPr>
              <p:cNvSpPr txBox="1"/>
              <p:nvPr/>
            </p:nvSpPr>
            <p:spPr>
              <a:xfrm>
                <a:off x="3480777" y="3817075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720762-00C2-B746-AE1A-D6A645CFA494}"/>
                  </a:ext>
                </a:extLst>
              </p:cNvPr>
              <p:cNvSpPr txBox="1"/>
              <p:nvPr/>
            </p:nvSpPr>
            <p:spPr>
              <a:xfrm>
                <a:off x="2371419" y="4960391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EBE9C58-CCF0-7E43-A994-E404BC56DF39}"/>
                  </a:ext>
                </a:extLst>
              </p:cNvPr>
              <p:cNvSpPr txBox="1"/>
              <p:nvPr/>
            </p:nvSpPr>
            <p:spPr>
              <a:xfrm>
                <a:off x="3480777" y="4960391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7476FE-4BF8-C648-8CEE-7416854F5DCC}"/>
                  </a:ext>
                </a:extLst>
              </p:cNvPr>
              <p:cNvSpPr txBox="1"/>
              <p:nvPr/>
            </p:nvSpPr>
            <p:spPr>
              <a:xfrm>
                <a:off x="2371419" y="6103707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3737C3-550E-2343-BA84-48325CC231C6}"/>
                  </a:ext>
                </a:extLst>
              </p:cNvPr>
              <p:cNvSpPr txBox="1"/>
              <p:nvPr/>
            </p:nvSpPr>
            <p:spPr>
              <a:xfrm>
                <a:off x="3480777" y="6103707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CC12A1-8391-8C48-98E1-0186A13F9780}"/>
                  </a:ext>
                </a:extLst>
              </p:cNvPr>
              <p:cNvSpPr txBox="1"/>
              <p:nvPr/>
            </p:nvSpPr>
            <p:spPr>
              <a:xfrm>
                <a:off x="4593959" y="3808102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F47A0E-08CB-9542-BFD0-28F9D9FA96EA}"/>
                  </a:ext>
                </a:extLst>
              </p:cNvPr>
              <p:cNvSpPr txBox="1"/>
              <p:nvPr/>
            </p:nvSpPr>
            <p:spPr>
              <a:xfrm>
                <a:off x="5703317" y="3808102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52B76-B2CD-074D-9702-9B43564DAE95}"/>
                  </a:ext>
                </a:extLst>
              </p:cNvPr>
              <p:cNvSpPr txBox="1"/>
              <p:nvPr/>
            </p:nvSpPr>
            <p:spPr>
              <a:xfrm>
                <a:off x="4593959" y="4951418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76E82D-8625-6D4D-AC7B-5A1B7B131B27}"/>
                  </a:ext>
                </a:extLst>
              </p:cNvPr>
              <p:cNvSpPr txBox="1"/>
              <p:nvPr/>
            </p:nvSpPr>
            <p:spPr>
              <a:xfrm>
                <a:off x="5703317" y="4951418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D89574C-869B-774F-803E-B68473D1828E}"/>
                  </a:ext>
                </a:extLst>
              </p:cNvPr>
              <p:cNvSpPr txBox="1"/>
              <p:nvPr/>
            </p:nvSpPr>
            <p:spPr>
              <a:xfrm>
                <a:off x="4593959" y="6094734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8CF12E-D74A-2946-9A61-FAE7FA830790}"/>
                  </a:ext>
                </a:extLst>
              </p:cNvPr>
              <p:cNvSpPr txBox="1"/>
              <p:nvPr/>
            </p:nvSpPr>
            <p:spPr>
              <a:xfrm>
                <a:off x="5703317" y="6094734"/>
                <a:ext cx="100584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Giardia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+</a:t>
                </a:r>
                <a:r>
                  <a:rPr lang="en-US" sz="900" b="1" dirty="0">
                    <a:solidFill>
                      <a:srgbClr val="0E3136"/>
                    </a:solidFill>
                  </a:rPr>
                  <a:t>             </a:t>
                </a:r>
                <a:r>
                  <a:rPr lang="en-US" sz="900" b="1" dirty="0">
                    <a:solidFill>
                      <a:srgbClr val="0070C0"/>
                    </a:solidFill>
                  </a:rPr>
                  <a:t>–</a:t>
                </a:r>
                <a:endParaRPr lang="en-US" sz="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0ECE51-D303-4045-9C6D-3EC3BDFECEBA}"/>
                  </a:ext>
                </a:extLst>
              </p:cNvPr>
              <p:cNvSpPr txBox="1"/>
              <p:nvPr/>
            </p:nvSpPr>
            <p:spPr>
              <a:xfrm>
                <a:off x="2504291" y="2548181"/>
                <a:ext cx="2103120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45720" rIns="0" bIns="45720" rtlCol="0">
                <a:spAutoFit/>
              </a:bodyPr>
              <a:lstStyle/>
              <a:p>
                <a:r>
                  <a:rPr lang="en-US" sz="105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GEMS Cases</a:t>
                </a:r>
                <a:r>
                  <a:rPr lang="en-US" sz="90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 (moderate-severe diarrhea)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90D31-795D-C54E-BB88-F74E9356848F}"/>
                  </a:ext>
                </a:extLst>
              </p:cNvPr>
              <p:cNvSpPr txBox="1"/>
              <p:nvPr/>
            </p:nvSpPr>
            <p:spPr>
              <a:xfrm>
                <a:off x="4739010" y="2548181"/>
                <a:ext cx="2054221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45720" rIns="0" bIns="45720" rtlCol="0">
                <a:spAutoFit/>
              </a:bodyPr>
              <a:lstStyle/>
              <a:p>
                <a:r>
                  <a:rPr lang="en-US" sz="105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GEMS Controls</a:t>
                </a:r>
                <a:r>
                  <a:rPr lang="en-US" sz="100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90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(asymptomatic children)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1C431E-4142-3046-B024-A50641B7DDC4}"/>
                  </a:ext>
                </a:extLst>
              </p:cNvPr>
              <p:cNvSpPr txBox="1"/>
              <p:nvPr/>
            </p:nvSpPr>
            <p:spPr>
              <a:xfrm>
                <a:off x="4739010" y="2781261"/>
                <a:ext cx="2054221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 err="1">
                    <a:solidFill>
                      <a:srgbClr val="FF40FF"/>
                    </a:solidFill>
                  </a:rPr>
                  <a:t>Gammaproteobacteria</a:t>
                </a:r>
                <a:r>
                  <a:rPr lang="en-US" sz="800" b="1" i="1" dirty="0">
                    <a:solidFill>
                      <a:srgbClr val="0E3136"/>
                    </a:solidFill>
                  </a:rPr>
                  <a:t>         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Natrobacillus</a:t>
                </a:r>
                <a:endParaRPr lang="en-US" sz="800" b="1" i="1" dirty="0">
                  <a:solidFill>
                    <a:srgbClr val="0E3136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6FB3E0F-E8CF-EB4E-8990-5D8ED0C335A6}"/>
                  </a:ext>
                </a:extLst>
              </p:cNvPr>
              <p:cNvSpPr txBox="1"/>
              <p:nvPr/>
            </p:nvSpPr>
            <p:spPr>
              <a:xfrm>
                <a:off x="4739010" y="3923878"/>
                <a:ext cx="2045739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 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Succiniclasticum</a:t>
                </a:r>
                <a:r>
                  <a:rPr lang="en-US" sz="800" b="1" i="1" dirty="0">
                    <a:solidFill>
                      <a:srgbClr val="0E3136"/>
                    </a:solidFill>
                  </a:rPr>
                  <a:t>                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Clostridiales</a:t>
                </a:r>
                <a:endParaRPr lang="en-US" sz="800" b="1" i="1" dirty="0">
                  <a:solidFill>
                    <a:srgbClr val="0E3136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278A221-6701-E044-BECE-6A7E880E325E}"/>
                  </a:ext>
                </a:extLst>
              </p:cNvPr>
              <p:cNvSpPr txBox="1"/>
              <p:nvPr/>
            </p:nvSpPr>
            <p:spPr>
              <a:xfrm>
                <a:off x="4739010" y="5066496"/>
                <a:ext cx="203575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i="1" dirty="0">
                    <a:solidFill>
                      <a:srgbClr val="0E3136"/>
                    </a:solidFill>
                  </a:rPr>
                  <a:t>      </a:t>
                </a:r>
                <a:r>
                  <a:rPr lang="en-US" sz="800" b="1" i="1" dirty="0" err="1">
                    <a:solidFill>
                      <a:srgbClr val="0E3136"/>
                    </a:solidFill>
                  </a:rPr>
                  <a:t>Ruminococcacaea</a:t>
                </a:r>
                <a:r>
                  <a:rPr lang="en-US" sz="800" b="1" i="1" dirty="0">
                    <a:solidFill>
                      <a:srgbClr val="0E3136"/>
                    </a:solidFill>
                  </a:rPr>
                  <a:t>                  </a:t>
                </a:r>
                <a:r>
                  <a:rPr lang="en-US" sz="800" b="1" i="1" dirty="0" err="1">
                    <a:solidFill>
                      <a:srgbClr val="00B0F0"/>
                    </a:solidFill>
                  </a:rPr>
                  <a:t>Prevotellacaea</a:t>
                </a:r>
                <a:endParaRPr lang="en-US" sz="800" b="1" i="1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B90F76B-7032-9948-93FC-A17153514956}"/>
                </a:ext>
              </a:extLst>
            </p:cNvPr>
            <p:cNvGrpSpPr/>
            <p:nvPr/>
          </p:nvGrpSpPr>
          <p:grpSpPr>
            <a:xfrm>
              <a:off x="2382675" y="2457386"/>
              <a:ext cx="4434840" cy="3697498"/>
              <a:chOff x="2355781" y="2551515"/>
              <a:chExt cx="4480560" cy="369749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EDD04D8-205E-B641-97A3-D7F2ADA2E43F}"/>
                  </a:ext>
                </a:extLst>
              </p:cNvPr>
              <p:cNvSpPr/>
              <p:nvPr/>
            </p:nvSpPr>
            <p:spPr>
              <a:xfrm>
                <a:off x="2355781" y="2761760"/>
                <a:ext cx="4480560" cy="146682"/>
              </a:xfrm>
              <a:prstGeom prst="rect">
                <a:avLst/>
              </a:prstGeom>
              <a:solidFill>
                <a:srgbClr val="92D050">
                  <a:alpha val="30000"/>
                </a:srgb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43EBCC-4634-E440-99EA-31B1E00D2EB8}"/>
                  </a:ext>
                </a:extLst>
              </p:cNvPr>
              <p:cNvSpPr/>
              <p:nvPr/>
            </p:nvSpPr>
            <p:spPr>
              <a:xfrm>
                <a:off x="2355781" y="3915668"/>
                <a:ext cx="4480560" cy="146682"/>
              </a:xfrm>
              <a:prstGeom prst="rect">
                <a:avLst/>
              </a:prstGeom>
              <a:solidFill>
                <a:srgbClr val="92D050">
                  <a:alpha val="30000"/>
                </a:srgb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9F6C6B2-0FF6-544F-BC31-61AC2F8B1353}"/>
                  </a:ext>
                </a:extLst>
              </p:cNvPr>
              <p:cNvSpPr/>
              <p:nvPr/>
            </p:nvSpPr>
            <p:spPr>
              <a:xfrm>
                <a:off x="2355781" y="5061717"/>
                <a:ext cx="4480560" cy="146682"/>
              </a:xfrm>
              <a:prstGeom prst="rect">
                <a:avLst/>
              </a:prstGeom>
              <a:solidFill>
                <a:srgbClr val="92D050">
                  <a:alpha val="30000"/>
                </a:srgb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9CA62EF-9F7D-3C47-AEB2-0125337DC9A7}"/>
                  </a:ext>
                </a:extLst>
              </p:cNvPr>
              <p:cNvSpPr/>
              <p:nvPr/>
            </p:nvSpPr>
            <p:spPr>
              <a:xfrm>
                <a:off x="2355781" y="2551515"/>
                <a:ext cx="4480560" cy="228600"/>
              </a:xfrm>
              <a:prstGeom prst="rect">
                <a:avLst/>
              </a:prstGeom>
              <a:solidFill>
                <a:schemeClr val="accent2">
                  <a:alpha val="25000"/>
                </a:scheme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16CF663-626C-3649-A5DB-BAD78D9F06A1}"/>
                  </a:ext>
                </a:extLst>
              </p:cNvPr>
              <p:cNvSpPr/>
              <p:nvPr/>
            </p:nvSpPr>
            <p:spPr>
              <a:xfrm>
                <a:off x="2355781" y="3801752"/>
                <a:ext cx="4480560" cy="146304"/>
              </a:xfrm>
              <a:prstGeom prst="rect">
                <a:avLst/>
              </a:prstGeom>
              <a:solidFill>
                <a:schemeClr val="accent2">
                  <a:alpha val="25000"/>
                </a:scheme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2AE6FEB-9465-9C4D-969D-0BFE2D08BF00}"/>
                  </a:ext>
                </a:extLst>
              </p:cNvPr>
              <p:cNvSpPr/>
              <p:nvPr/>
            </p:nvSpPr>
            <p:spPr>
              <a:xfrm>
                <a:off x="2355781" y="4945880"/>
                <a:ext cx="4480560" cy="146304"/>
              </a:xfrm>
              <a:prstGeom prst="rect">
                <a:avLst/>
              </a:prstGeom>
              <a:solidFill>
                <a:schemeClr val="accent2">
                  <a:alpha val="25000"/>
                </a:scheme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B2A36B9-C47D-1E4B-A494-6F781AE50E6B}"/>
                  </a:ext>
                </a:extLst>
              </p:cNvPr>
              <p:cNvSpPr/>
              <p:nvPr/>
            </p:nvSpPr>
            <p:spPr>
              <a:xfrm>
                <a:off x="2355781" y="6102709"/>
                <a:ext cx="4480560" cy="146304"/>
              </a:xfrm>
              <a:prstGeom prst="rect">
                <a:avLst/>
              </a:prstGeom>
              <a:solidFill>
                <a:schemeClr val="accent2">
                  <a:alpha val="25000"/>
                </a:schemeClr>
              </a:solidFill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468BE7-A592-944B-BCA9-7C1898E820E4}"/>
              </a:ext>
            </a:extLst>
          </p:cNvPr>
          <p:cNvGrpSpPr/>
          <p:nvPr/>
        </p:nvGrpSpPr>
        <p:grpSpPr>
          <a:xfrm flipH="1">
            <a:off x="6446345" y="-128786"/>
            <a:ext cx="3367809" cy="5498034"/>
            <a:chOff x="747009" y="-1444487"/>
            <a:chExt cx="3506393" cy="608578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83FF8AF-F851-1548-A2F0-7FBB18A00DFB}"/>
                </a:ext>
              </a:extLst>
            </p:cNvPr>
            <p:cNvSpPr/>
            <p:nvPr/>
          </p:nvSpPr>
          <p:spPr>
            <a:xfrm flipH="1">
              <a:off x="747009" y="884995"/>
              <a:ext cx="1496826" cy="1506083"/>
            </a:xfrm>
            <a:prstGeom prst="arc">
              <a:avLst>
                <a:gd name="adj1" fmla="val 1167577"/>
                <a:gd name="adj2" fmla="val 10149401"/>
              </a:avLst>
            </a:prstGeom>
            <a:ln w="38100">
              <a:solidFill>
                <a:srgbClr val="92D05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233E779-7F8E-2249-A18A-1172D38C463E}"/>
                </a:ext>
              </a:extLst>
            </p:cNvPr>
            <p:cNvSpPr/>
            <p:nvPr/>
          </p:nvSpPr>
          <p:spPr>
            <a:xfrm flipH="1">
              <a:off x="772436" y="-1444487"/>
              <a:ext cx="3480966" cy="6085789"/>
            </a:xfrm>
            <a:prstGeom prst="arc">
              <a:avLst>
                <a:gd name="adj1" fmla="val 439837"/>
                <a:gd name="adj2" fmla="val 5054097"/>
              </a:avLst>
            </a:prstGeom>
            <a:noFill/>
            <a:ln w="38100">
              <a:solidFill>
                <a:srgbClr val="92D05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31CCEFD-B1C6-E145-9792-8128DB597B7A}"/>
                </a:ext>
              </a:extLst>
            </p:cNvPr>
            <p:cNvSpPr/>
            <p:nvPr/>
          </p:nvSpPr>
          <p:spPr>
            <a:xfrm flipH="1">
              <a:off x="772075" y="-263159"/>
              <a:ext cx="1747476" cy="4074363"/>
            </a:xfrm>
            <a:prstGeom prst="arc">
              <a:avLst>
                <a:gd name="adj1" fmla="val 512516"/>
                <a:gd name="adj2" fmla="val 6799200"/>
              </a:avLst>
            </a:prstGeom>
            <a:ln w="38100">
              <a:solidFill>
                <a:srgbClr val="92D05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23A46F-2595-C641-9461-93B5538B2C5A}"/>
              </a:ext>
            </a:extLst>
          </p:cNvPr>
          <p:cNvSpPr txBox="1"/>
          <p:nvPr/>
        </p:nvSpPr>
        <p:spPr>
          <a:xfrm>
            <a:off x="9186981" y="4458081"/>
            <a:ext cx="2940361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>
                <a:solidFill>
                  <a:srgbClr val="0070C0"/>
                </a:solidFill>
              </a:rPr>
              <a:t>MicrobiomeDB.org</a:t>
            </a:r>
            <a:endParaRPr lang="en-US" sz="2000" dirty="0">
              <a:solidFill>
                <a:srgbClr val="0E3136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dirty="0">
                <a:solidFill>
                  <a:srgbClr val="0E3136"/>
                </a:solidFill>
              </a:rPr>
              <a:t>taxon abundance data   </a:t>
            </a:r>
          </a:p>
          <a:p>
            <a:pPr algn="r"/>
            <a:r>
              <a:rPr lang="en-US" dirty="0">
                <a:solidFill>
                  <a:srgbClr val="0E3136"/>
                </a:solidFill>
              </a:rPr>
              <a:t>(1016 GEMS case and   </a:t>
            </a:r>
          </a:p>
          <a:p>
            <a:pPr algn="r">
              <a:lnSpc>
                <a:spcPct val="90000"/>
              </a:lnSpc>
            </a:pPr>
            <a:r>
              <a:rPr lang="en-US" dirty="0">
                <a:solidFill>
                  <a:srgbClr val="0E3136"/>
                </a:solidFill>
              </a:rPr>
              <a:t>control microbiomes) 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43D519-EBEE-6C42-967F-2A95401B9106}"/>
              </a:ext>
            </a:extLst>
          </p:cNvPr>
          <p:cNvSpPr txBox="1"/>
          <p:nvPr/>
        </p:nvSpPr>
        <p:spPr>
          <a:xfrm>
            <a:off x="23804" y="4430381"/>
            <a:ext cx="393765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ClinEpiDB.org</a:t>
            </a:r>
            <a:endParaRPr lang="en-US" sz="2000" dirty="0">
              <a:solidFill>
                <a:srgbClr val="0E3136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E3136"/>
                </a:solidFill>
              </a:rPr>
              <a:t>   case </a:t>
            </a:r>
            <a:r>
              <a:rPr lang="en-US" i="1" dirty="0">
                <a:solidFill>
                  <a:srgbClr val="0E3136"/>
                </a:solidFill>
              </a:rPr>
              <a:t>vs </a:t>
            </a:r>
            <a:r>
              <a:rPr lang="en-US" dirty="0">
                <a:solidFill>
                  <a:srgbClr val="0E3136"/>
                </a:solidFill>
              </a:rPr>
              <a:t>control data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E3136"/>
                </a:solidFill>
              </a:rPr>
              <a:t>   microbiology data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E3136"/>
                </a:solidFill>
              </a:rPr>
              <a:t>      (Giardia ELISAs)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17356930-E91A-204C-AB2C-0ED2007B0F4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7388"/>
          </a:xfrm>
          <a:prstGeom prst="rect">
            <a:avLst/>
          </a:prstGeom>
          <a:noFill/>
        </p:spPr>
        <p:txBody>
          <a:bodyPr vert="horz" lIns="91440" tIns="274320" rIns="18288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85000"/>
              </a:lnSpc>
              <a:spcBef>
                <a:spcPts val="0"/>
              </a:spcBef>
            </a:pPr>
            <a:r>
              <a:rPr lang="en-US" sz="3600" dirty="0">
                <a:solidFill>
                  <a:srgbClr val="CC0000"/>
                </a:solidFill>
                <a:latin typeface="+mn-lt"/>
              </a:rPr>
              <a:t>Integrating data from </a:t>
            </a:r>
            <a:r>
              <a:rPr lang="en-US" sz="3600" u="sng" dirty="0">
                <a:solidFill>
                  <a:srgbClr val="CC0000"/>
                </a:solidFill>
                <a:latin typeface="+mn-lt"/>
              </a:rPr>
              <a:t>ClinEpiDB</a:t>
            </a:r>
            <a:r>
              <a:rPr lang="en-US" sz="3600" dirty="0">
                <a:solidFill>
                  <a:srgbClr val="CC0000"/>
                </a:solidFill>
                <a:latin typeface="+mn-lt"/>
              </a:rPr>
              <a:t> with data from </a:t>
            </a:r>
            <a:r>
              <a:rPr lang="en-US" sz="3600" u="sng" dirty="0">
                <a:solidFill>
                  <a:srgbClr val="CC0000"/>
                </a:solidFill>
                <a:latin typeface="+mn-lt"/>
              </a:rPr>
              <a:t>MicrobiomeDB</a:t>
            </a:r>
            <a:r>
              <a:rPr lang="en-US" sz="3600" dirty="0">
                <a:solidFill>
                  <a:srgbClr val="CC0000"/>
                </a:solidFill>
                <a:latin typeface="+mn-lt"/>
              </a:rPr>
              <a:t> </a:t>
            </a:r>
            <a:endParaRPr lang="en-US" sz="4800" dirty="0">
              <a:solidFill>
                <a:srgbClr val="CC0000"/>
              </a:solidFill>
              <a:latin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687091-F7C2-E84A-9D54-349442FD8737}"/>
              </a:ext>
            </a:extLst>
          </p:cNvPr>
          <p:cNvGrpSpPr/>
          <p:nvPr/>
        </p:nvGrpSpPr>
        <p:grpSpPr>
          <a:xfrm>
            <a:off x="1745222" y="-1342664"/>
            <a:ext cx="4090617" cy="7804197"/>
            <a:chOff x="627326" y="-3087758"/>
            <a:chExt cx="3616191" cy="9175719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5FACA879-DC92-504F-B862-6F52397DE6CE}"/>
                </a:ext>
              </a:extLst>
            </p:cNvPr>
            <p:cNvSpPr/>
            <p:nvPr/>
          </p:nvSpPr>
          <p:spPr>
            <a:xfrm flipH="1">
              <a:off x="627326" y="-200046"/>
              <a:ext cx="1858189" cy="2898825"/>
            </a:xfrm>
            <a:prstGeom prst="arc">
              <a:avLst>
                <a:gd name="adj1" fmla="val 2079005"/>
                <a:gd name="adj2" fmla="val 9866172"/>
              </a:avLst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C1DBFAD-A320-2944-A666-664752DBC807}"/>
                </a:ext>
              </a:extLst>
            </p:cNvPr>
            <p:cNvSpPr/>
            <p:nvPr/>
          </p:nvSpPr>
          <p:spPr>
            <a:xfrm flipH="1">
              <a:off x="762549" y="-3087758"/>
              <a:ext cx="3480968" cy="9175719"/>
            </a:xfrm>
            <a:prstGeom prst="arc">
              <a:avLst>
                <a:gd name="adj1" fmla="val 901773"/>
                <a:gd name="adj2" fmla="val 5304053"/>
              </a:avLst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2BCAEC1-4421-9A4D-9859-09943BDB8640}"/>
                </a:ext>
              </a:extLst>
            </p:cNvPr>
            <p:cNvSpPr/>
            <p:nvPr/>
          </p:nvSpPr>
          <p:spPr>
            <a:xfrm flipH="1">
              <a:off x="772435" y="-1444487"/>
              <a:ext cx="2281728" cy="6396055"/>
            </a:xfrm>
            <a:prstGeom prst="arc">
              <a:avLst>
                <a:gd name="adj1" fmla="val 439837"/>
                <a:gd name="adj2" fmla="val 6171436"/>
              </a:avLst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75AD0F0F-181F-5946-945F-66C5707C8742}"/>
                </a:ext>
              </a:extLst>
            </p:cNvPr>
            <p:cNvSpPr/>
            <p:nvPr/>
          </p:nvSpPr>
          <p:spPr>
            <a:xfrm flipH="1">
              <a:off x="760029" y="-275963"/>
              <a:ext cx="1895111" cy="4074363"/>
            </a:xfrm>
            <a:prstGeom prst="arc">
              <a:avLst>
                <a:gd name="adj1" fmla="val 353565"/>
                <a:gd name="adj2" fmla="val 7350760"/>
              </a:avLst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40"/>
            </a:p>
          </p:txBody>
        </p:sp>
      </p:grpSp>
    </p:spTree>
    <p:extLst>
      <p:ext uri="{BB962C8B-B14F-4D97-AF65-F5344CB8AC3E}">
        <p14:creationId xmlns:p14="http://schemas.microsoft.com/office/powerpoint/2010/main" val="1496066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4" descr="FNIH_MAL-ED_FINAL">
            <a:extLst>
              <a:ext uri="{FF2B5EF4-FFF2-40B4-BE49-F238E27FC236}">
                <a16:creationId xmlns:a16="http://schemas.microsoft.com/office/drawing/2014/main" id="{C3B26E1F-C024-8B48-9C4F-94F5A0298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091" y="1759676"/>
            <a:ext cx="728666" cy="67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35" t="9147" r="8905" b="14515"/>
          <a:stretch/>
        </p:blipFill>
        <p:spPr>
          <a:xfrm>
            <a:off x="234990" y="1700873"/>
            <a:ext cx="814388" cy="749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36" y="363122"/>
            <a:ext cx="11827727" cy="78759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CC0000"/>
                </a:solidFill>
              </a:rPr>
              <a:t>Continued engagement and future directions…</a:t>
            </a:r>
            <a:endParaRPr lang="en-US" sz="4800" dirty="0"/>
          </a:p>
        </p:txBody>
      </p:sp>
      <p:sp>
        <p:nvSpPr>
          <p:cNvPr id="4" name="Chevron 3"/>
          <p:cNvSpPr/>
          <p:nvPr/>
        </p:nvSpPr>
        <p:spPr>
          <a:xfrm>
            <a:off x="881206" y="3592337"/>
            <a:ext cx="1693069" cy="274320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376946" y="3608049"/>
            <a:ext cx="1693069" cy="274320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7584191" y="3608049"/>
            <a:ext cx="1693069" cy="274320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893749" y="3608049"/>
            <a:ext cx="1693069" cy="274320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186175" y="3600450"/>
            <a:ext cx="1693069" cy="274320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Teardrop 36"/>
          <p:cNvSpPr>
            <a:spLocks/>
          </p:cNvSpPr>
          <p:nvPr/>
        </p:nvSpPr>
        <p:spPr>
          <a:xfrm rot="8293862">
            <a:off x="2729349" y="3609453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ounded Rectangle 37"/>
          <p:cNvSpPr/>
          <p:nvPr/>
        </p:nvSpPr>
        <p:spPr>
          <a:xfrm rot="10800000">
            <a:off x="2450287" y="5134167"/>
            <a:ext cx="859877" cy="79522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  <a:endCxn id="37" idx="7"/>
          </p:cNvCxnSpPr>
          <p:nvPr/>
        </p:nvCxnSpPr>
        <p:spPr>
          <a:xfrm flipH="1" flipV="1">
            <a:off x="2876680" y="3993451"/>
            <a:ext cx="3545" cy="1140716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ardrop 50"/>
          <p:cNvSpPr>
            <a:spLocks/>
          </p:cNvSpPr>
          <p:nvPr/>
        </p:nvSpPr>
        <p:spPr>
          <a:xfrm rot="18968499">
            <a:off x="4977219" y="3619467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Rounded Rectangle 51"/>
          <p:cNvSpPr/>
          <p:nvPr/>
        </p:nvSpPr>
        <p:spPr>
          <a:xfrm>
            <a:off x="4698154" y="1725078"/>
            <a:ext cx="859877" cy="79522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52" idx="2"/>
            <a:endCxn id="51" idx="7"/>
          </p:cNvCxnSpPr>
          <p:nvPr/>
        </p:nvCxnSpPr>
        <p:spPr>
          <a:xfrm flipH="1">
            <a:off x="5123601" y="2520305"/>
            <a:ext cx="4492" cy="1042296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>
            <a:spLocks/>
          </p:cNvSpPr>
          <p:nvPr/>
        </p:nvSpPr>
        <p:spPr>
          <a:xfrm rot="8293862">
            <a:off x="7168772" y="3600247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Teardrop 62"/>
          <p:cNvSpPr>
            <a:spLocks/>
          </p:cNvSpPr>
          <p:nvPr/>
        </p:nvSpPr>
        <p:spPr>
          <a:xfrm rot="18968499">
            <a:off x="491953" y="3569067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Rounded Rectangle 63"/>
          <p:cNvSpPr/>
          <p:nvPr/>
        </p:nvSpPr>
        <p:spPr>
          <a:xfrm>
            <a:off x="212888" y="1674678"/>
            <a:ext cx="859877" cy="795227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  <a:endCxn id="63" idx="7"/>
          </p:cNvCxnSpPr>
          <p:nvPr/>
        </p:nvCxnSpPr>
        <p:spPr>
          <a:xfrm flipH="1">
            <a:off x="638335" y="2469905"/>
            <a:ext cx="4492" cy="104229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413276" y="3108400"/>
            <a:ext cx="92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72199" y="4005498"/>
            <a:ext cx="88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2019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29073" y="3065404"/>
            <a:ext cx="9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2020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1907" y="3961773"/>
            <a:ext cx="87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2017</a:t>
            </a:r>
          </a:p>
        </p:txBody>
      </p:sp>
      <p:sp>
        <p:nvSpPr>
          <p:cNvPr id="54" name="Teardrop 53"/>
          <p:cNvSpPr>
            <a:spLocks/>
          </p:cNvSpPr>
          <p:nvPr/>
        </p:nvSpPr>
        <p:spPr>
          <a:xfrm rot="18968499">
            <a:off x="9413097" y="3598180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TextBox 57"/>
          <p:cNvSpPr txBox="1"/>
          <p:nvPr/>
        </p:nvSpPr>
        <p:spPr>
          <a:xfrm>
            <a:off x="9129758" y="3990886"/>
            <a:ext cx="95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2021</a:t>
            </a:r>
          </a:p>
        </p:txBody>
      </p:sp>
      <p:grpSp>
        <p:nvGrpSpPr>
          <p:cNvPr id="81" name="Group 32">
            <a:extLst>
              <a:ext uri="{FF2B5EF4-FFF2-40B4-BE49-F238E27FC236}">
                <a16:creationId xmlns:a16="http://schemas.microsoft.com/office/drawing/2014/main" id="{F56FD96A-6DE1-9244-BDEE-283BD99AF2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04303" y="5225050"/>
            <a:ext cx="744754" cy="581015"/>
            <a:chOff x="5232" y="3744"/>
            <a:chExt cx="528" cy="528"/>
          </a:xfrm>
        </p:grpSpPr>
        <p:sp>
          <p:nvSpPr>
            <p:cNvPr id="83" name="AutoShape 17">
              <a:extLst>
                <a:ext uri="{FF2B5EF4-FFF2-40B4-BE49-F238E27FC236}">
                  <a16:creationId xmlns:a16="http://schemas.microsoft.com/office/drawing/2014/main" id="{1AF12BCB-C832-9C46-92BD-1F8EA4E250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32" y="3744"/>
              <a:ext cx="528" cy="528"/>
            </a:xfrm>
            <a:prstGeom prst="sun">
              <a:avLst>
                <a:gd name="adj" fmla="val 25000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84" name="WordArt 18">
              <a:extLst>
                <a:ext uri="{FF2B5EF4-FFF2-40B4-BE49-F238E27FC236}">
                  <a16:creationId xmlns:a16="http://schemas.microsoft.com/office/drawing/2014/main" id="{A19DBC0F-F041-D545-9CBB-F362E09FC4FA}"/>
                </a:ext>
              </a:extLst>
            </p:cNvPr>
            <p:cNvSpPr>
              <a:spLocks noChangeArrowheads="1" noChangeShapeType="1" noTextEdit="1"/>
            </p:cNvSpPr>
            <p:nvPr userDrawn="1"/>
          </p:nvSpPr>
          <p:spPr bwMode="auto">
            <a:xfrm>
              <a:off x="5412" y="3945"/>
              <a:ext cx="171" cy="153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4"/>
                </a:avLst>
              </a:prstTxWarp>
            </a:bodyPr>
            <a:lstStyle/>
            <a:p>
              <a:pPr algn="ctr"/>
              <a:r>
                <a:rPr lang="en-US" sz="4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Biondi"/>
                </a:rPr>
                <a:t>GEMS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462" y="1359954"/>
            <a:ext cx="3017520" cy="1603651"/>
          </a:xfrm>
          <a:prstGeom prst="roundRect">
            <a:avLst>
              <a:gd name="adj" fmla="val 16667"/>
            </a:avLst>
          </a:prstGeom>
          <a:ln w="38100">
            <a:solidFill>
              <a:schemeClr val="accent3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6800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4" descr="FNIH_MAL-ED_FINAL">
            <a:extLst>
              <a:ext uri="{FF2B5EF4-FFF2-40B4-BE49-F238E27FC236}">
                <a16:creationId xmlns:a16="http://schemas.microsoft.com/office/drawing/2014/main" id="{C3B26E1F-C024-8B48-9C4F-94F5A0298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091" y="1759676"/>
            <a:ext cx="728666" cy="67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35" t="9147" r="8905" b="14515"/>
          <a:stretch/>
        </p:blipFill>
        <p:spPr>
          <a:xfrm>
            <a:off x="234990" y="1700873"/>
            <a:ext cx="814388" cy="749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36" y="363122"/>
            <a:ext cx="11827727" cy="78759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CC0000"/>
                </a:solidFill>
              </a:rPr>
              <a:t>Continued engagement and future directions…</a:t>
            </a:r>
            <a:endParaRPr lang="en-US" sz="4800" dirty="0"/>
          </a:p>
        </p:txBody>
      </p:sp>
      <p:sp>
        <p:nvSpPr>
          <p:cNvPr id="4" name="Chevron 3"/>
          <p:cNvSpPr/>
          <p:nvPr/>
        </p:nvSpPr>
        <p:spPr>
          <a:xfrm>
            <a:off x="881206" y="3592337"/>
            <a:ext cx="1693069" cy="274320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376946" y="3608049"/>
            <a:ext cx="1693069" cy="274320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7584191" y="3608049"/>
            <a:ext cx="1693069" cy="274320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893749" y="3608049"/>
            <a:ext cx="1693069" cy="274320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186175" y="3600450"/>
            <a:ext cx="1693069" cy="274320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Teardrop 36"/>
          <p:cNvSpPr>
            <a:spLocks/>
          </p:cNvSpPr>
          <p:nvPr/>
        </p:nvSpPr>
        <p:spPr>
          <a:xfrm rot="8293862">
            <a:off x="2729349" y="3609453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ounded Rectangle 37"/>
          <p:cNvSpPr/>
          <p:nvPr/>
        </p:nvSpPr>
        <p:spPr>
          <a:xfrm rot="10800000">
            <a:off x="2450287" y="5134167"/>
            <a:ext cx="859877" cy="79522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  <a:endCxn id="37" idx="7"/>
          </p:cNvCxnSpPr>
          <p:nvPr/>
        </p:nvCxnSpPr>
        <p:spPr>
          <a:xfrm flipH="1" flipV="1">
            <a:off x="2876680" y="3993451"/>
            <a:ext cx="3545" cy="1140716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ardrop 50"/>
          <p:cNvSpPr>
            <a:spLocks/>
          </p:cNvSpPr>
          <p:nvPr/>
        </p:nvSpPr>
        <p:spPr>
          <a:xfrm rot="18968499">
            <a:off x="4977219" y="3619467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Rounded Rectangle 51"/>
          <p:cNvSpPr/>
          <p:nvPr/>
        </p:nvSpPr>
        <p:spPr>
          <a:xfrm>
            <a:off x="4698154" y="1725078"/>
            <a:ext cx="859877" cy="79522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52" idx="2"/>
            <a:endCxn id="51" idx="7"/>
          </p:cNvCxnSpPr>
          <p:nvPr/>
        </p:nvCxnSpPr>
        <p:spPr>
          <a:xfrm flipH="1">
            <a:off x="5123601" y="2520305"/>
            <a:ext cx="4492" cy="1042296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>
            <a:spLocks/>
          </p:cNvSpPr>
          <p:nvPr/>
        </p:nvSpPr>
        <p:spPr>
          <a:xfrm rot="8293862">
            <a:off x="7168772" y="3600247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Teardrop 62"/>
          <p:cNvSpPr>
            <a:spLocks/>
          </p:cNvSpPr>
          <p:nvPr/>
        </p:nvSpPr>
        <p:spPr>
          <a:xfrm rot="18968499">
            <a:off x="491953" y="3569067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Rounded Rectangle 63"/>
          <p:cNvSpPr/>
          <p:nvPr/>
        </p:nvSpPr>
        <p:spPr>
          <a:xfrm>
            <a:off x="212888" y="1674678"/>
            <a:ext cx="859877" cy="795227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  <a:endCxn id="63" idx="7"/>
          </p:cNvCxnSpPr>
          <p:nvPr/>
        </p:nvCxnSpPr>
        <p:spPr>
          <a:xfrm flipH="1">
            <a:off x="638335" y="2469905"/>
            <a:ext cx="4492" cy="104229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413276" y="3108400"/>
            <a:ext cx="92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72199" y="4005498"/>
            <a:ext cx="88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2019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29073" y="3065404"/>
            <a:ext cx="9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2020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1907" y="3961773"/>
            <a:ext cx="87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2017</a:t>
            </a:r>
          </a:p>
        </p:txBody>
      </p:sp>
      <p:sp>
        <p:nvSpPr>
          <p:cNvPr id="54" name="Teardrop 53"/>
          <p:cNvSpPr>
            <a:spLocks/>
          </p:cNvSpPr>
          <p:nvPr/>
        </p:nvSpPr>
        <p:spPr>
          <a:xfrm rot="18968499">
            <a:off x="9413097" y="3598180"/>
            <a:ext cx="301752" cy="327115"/>
          </a:xfrm>
          <a:prstGeom prst="teardrop">
            <a:avLst>
              <a:gd name="adj" fmla="val 99079"/>
            </a:avLst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5" name="Rounded Rectangle 54"/>
          <p:cNvSpPr/>
          <p:nvPr/>
        </p:nvSpPr>
        <p:spPr>
          <a:xfrm>
            <a:off x="3500738" y="4511615"/>
            <a:ext cx="4138227" cy="2203978"/>
          </a:xfrm>
          <a:prstGeom prst="round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2020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29758" y="3990886"/>
            <a:ext cx="95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2021</a:t>
            </a:r>
          </a:p>
        </p:txBody>
      </p:sp>
      <p:grpSp>
        <p:nvGrpSpPr>
          <p:cNvPr id="81" name="Group 32">
            <a:extLst>
              <a:ext uri="{FF2B5EF4-FFF2-40B4-BE49-F238E27FC236}">
                <a16:creationId xmlns:a16="http://schemas.microsoft.com/office/drawing/2014/main" id="{F56FD96A-6DE1-9244-BDEE-283BD99AF2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04303" y="5225050"/>
            <a:ext cx="744754" cy="581015"/>
            <a:chOff x="5232" y="3744"/>
            <a:chExt cx="528" cy="528"/>
          </a:xfrm>
        </p:grpSpPr>
        <p:sp>
          <p:nvSpPr>
            <p:cNvPr id="83" name="AutoShape 17">
              <a:extLst>
                <a:ext uri="{FF2B5EF4-FFF2-40B4-BE49-F238E27FC236}">
                  <a16:creationId xmlns:a16="http://schemas.microsoft.com/office/drawing/2014/main" id="{1AF12BCB-C832-9C46-92BD-1F8EA4E250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32" y="3744"/>
              <a:ext cx="528" cy="528"/>
            </a:xfrm>
            <a:prstGeom prst="sun">
              <a:avLst>
                <a:gd name="adj" fmla="val 25000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84" name="WordArt 18">
              <a:extLst>
                <a:ext uri="{FF2B5EF4-FFF2-40B4-BE49-F238E27FC236}">
                  <a16:creationId xmlns:a16="http://schemas.microsoft.com/office/drawing/2014/main" id="{A19DBC0F-F041-D545-9CBB-F362E09FC4FA}"/>
                </a:ext>
              </a:extLst>
            </p:cNvPr>
            <p:cNvSpPr>
              <a:spLocks noChangeArrowheads="1" noChangeShapeType="1" noTextEdit="1"/>
            </p:cNvSpPr>
            <p:nvPr userDrawn="1"/>
          </p:nvSpPr>
          <p:spPr bwMode="auto">
            <a:xfrm>
              <a:off x="5412" y="3945"/>
              <a:ext cx="171" cy="153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4"/>
                </a:avLst>
              </a:prstTxWarp>
            </a:bodyPr>
            <a:lstStyle/>
            <a:p>
              <a:pPr algn="ctr"/>
              <a:r>
                <a:rPr lang="en-US" sz="4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Biondi"/>
                </a:rPr>
                <a:t>GEMS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522249" y="4642343"/>
            <a:ext cx="4116716" cy="20864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4400" b="1" dirty="0">
                <a:latin typeface="Bahnschrift" panose="020B0502040204020203" pitchFamily="34" charset="0"/>
              </a:rPr>
              <a:t>MORE DATA!!</a:t>
            </a:r>
          </a:p>
          <a:p>
            <a:pPr algn="ctr"/>
            <a:endParaRPr lang="en-US" b="1" dirty="0">
              <a:latin typeface="Bahnschrift" panose="020B0502040204020203" pitchFamily="34" charset="0"/>
            </a:endParaRPr>
          </a:p>
          <a:p>
            <a:pPr algn="ctr"/>
            <a:r>
              <a:rPr lang="en-US" sz="2000" dirty="0">
                <a:latin typeface="Bahnschrift" panose="020B0502040204020203" pitchFamily="34" charset="0"/>
              </a:rPr>
              <a:t>VIDA, PERCH, WASH-Benefits, PROVIDE, SHINE, ANISA, AMANHI, </a:t>
            </a:r>
          </a:p>
          <a:p>
            <a:pPr algn="ctr"/>
            <a:r>
              <a:rPr lang="en-US" sz="2000" dirty="0">
                <a:latin typeface="Bahnschrift" panose="020B0502040204020203" pitchFamily="34" charset="0"/>
              </a:rPr>
              <a:t>Better Birth, JiVitA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462" y="1359954"/>
            <a:ext cx="3017520" cy="1603651"/>
          </a:xfrm>
          <a:prstGeom prst="roundRect">
            <a:avLst>
              <a:gd name="adj" fmla="val 16667"/>
            </a:avLst>
          </a:prstGeom>
          <a:ln w="38100">
            <a:solidFill>
              <a:schemeClr val="accent3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4D1351-8919-4714-A314-C455CCFF9FF9}"/>
              </a:ext>
            </a:extLst>
          </p:cNvPr>
          <p:cNvSpPr/>
          <p:nvPr/>
        </p:nvSpPr>
        <p:spPr>
          <a:xfrm>
            <a:off x="5799710" y="1373691"/>
            <a:ext cx="3276145" cy="1573638"/>
          </a:xfrm>
          <a:prstGeom prst="roundRect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89AF19-D57E-444A-8D75-AA4A8A1AAA39}"/>
              </a:ext>
            </a:extLst>
          </p:cNvPr>
          <p:cNvSpPr/>
          <p:nvPr/>
        </p:nvSpPr>
        <p:spPr>
          <a:xfrm>
            <a:off x="7967521" y="4820853"/>
            <a:ext cx="4078733" cy="1389407"/>
          </a:xfrm>
          <a:prstGeom prst="round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B434D4-E1C8-4D68-88BF-725636692AF6}"/>
              </a:ext>
            </a:extLst>
          </p:cNvPr>
          <p:cNvSpPr/>
          <p:nvPr/>
        </p:nvSpPr>
        <p:spPr>
          <a:xfrm>
            <a:off x="5879712" y="1515666"/>
            <a:ext cx="30799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Bahnschrift" panose="020B0502040204020203" pitchFamily="34" charset="0"/>
              </a:rPr>
              <a:t>DIY Workspaces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3463E-306D-4E44-8B19-ADB8D25C497C}"/>
              </a:ext>
            </a:extLst>
          </p:cNvPr>
          <p:cNvSpPr/>
          <p:nvPr/>
        </p:nvSpPr>
        <p:spPr>
          <a:xfrm>
            <a:off x="6958887" y="501620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Continued ontological </a:t>
            </a:r>
          </a:p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development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206837-C4D0-4B52-A12C-839587451BF7}"/>
              </a:ext>
            </a:extLst>
          </p:cNvPr>
          <p:cNvSpPr/>
          <p:nvPr/>
        </p:nvSpPr>
        <p:spPr>
          <a:xfrm>
            <a:off x="9426274" y="1622621"/>
            <a:ext cx="2552838" cy="1587470"/>
          </a:xfrm>
          <a:prstGeom prst="roundRect">
            <a:avLst/>
          </a:prstGeom>
          <a:noFill/>
          <a:ln w="539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C5763E-D740-4F01-8E73-FF3D39D19CC2}"/>
              </a:ext>
            </a:extLst>
          </p:cNvPr>
          <p:cNvSpPr/>
          <p:nvPr/>
        </p:nvSpPr>
        <p:spPr>
          <a:xfrm>
            <a:off x="9162735" y="2062413"/>
            <a:ext cx="3079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Bahnschrift" panose="020B0502040204020203" pitchFamily="34" charset="0"/>
              </a:rPr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3768854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9424" y="0"/>
            <a:ext cx="9003179" cy="484051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34404" y="5480161"/>
            <a:ext cx="271322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you!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937971" y="5427696"/>
            <a:ext cx="3656511" cy="1019750"/>
            <a:chOff x="2093124" y="1119028"/>
            <a:chExt cx="8065293" cy="2249298"/>
          </a:xfrm>
        </p:grpSpPr>
        <p:grpSp>
          <p:nvGrpSpPr>
            <p:cNvPr id="12" name="Group 11"/>
            <p:cNvGrpSpPr/>
            <p:nvPr/>
          </p:nvGrpSpPr>
          <p:grpSpPr>
            <a:xfrm>
              <a:off x="2240967" y="1119028"/>
              <a:ext cx="7762283" cy="1889453"/>
              <a:chOff x="2249955" y="1119028"/>
              <a:chExt cx="7762283" cy="188945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88847" y="1119028"/>
                <a:ext cx="6623391" cy="188945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49955" y="1321790"/>
                <a:ext cx="1138892" cy="1299777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2093124" y="2621566"/>
              <a:ext cx="8065293" cy="74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Exo 2 Light" panose="00000400000000000000" pitchFamily="50" charset="0"/>
                </a:rPr>
                <a:t>Clinical Epidemiology Resources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AC373C-7E1E-466B-A137-CD3B3818E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57" y="5307915"/>
            <a:ext cx="3867555" cy="11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BDCBE-9042-40B7-B789-72372E16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7" y="0"/>
            <a:ext cx="12137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A04E-E4BF-4C00-A65E-3A66E687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09862"/>
            <a:ext cx="11360800" cy="11471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Distribution of qPCR data in African vs. Asian Sites in the GEMS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09EFA-BED2-4D3B-8154-6CE609FD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90" b="12734"/>
          <a:stretch/>
        </p:blipFill>
        <p:spPr>
          <a:xfrm>
            <a:off x="3581286" y="1669143"/>
            <a:ext cx="8482807" cy="230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C9BDD-E166-4787-8637-BED0A8305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34"/>
          <a:stretch/>
        </p:blipFill>
        <p:spPr>
          <a:xfrm>
            <a:off x="3526568" y="4368800"/>
            <a:ext cx="8537526" cy="248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03EEE2-B7DD-4802-A7B7-6967EBD5E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51" b="85344"/>
          <a:stretch/>
        </p:blipFill>
        <p:spPr>
          <a:xfrm>
            <a:off x="7423546" y="1055469"/>
            <a:ext cx="4534475" cy="915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FEA625-3177-46AF-B3BF-5B2934266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69" b="84629"/>
          <a:stretch/>
        </p:blipFill>
        <p:spPr>
          <a:xfrm>
            <a:off x="7439277" y="3977390"/>
            <a:ext cx="4518744" cy="852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EC78E-8A3F-4BB8-AFE5-753340FEC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5" t="32073" r="24179" b="23255"/>
          <a:stretch/>
        </p:blipFill>
        <p:spPr>
          <a:xfrm>
            <a:off x="208514" y="5344945"/>
            <a:ext cx="3193143" cy="1157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75265-CDEA-4900-A7DF-C9350FFA4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14" y="2246027"/>
            <a:ext cx="3165687" cy="14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A04E-E4BF-4C00-A65E-3A66E687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505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One step further: comparison between studies…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AEA0C-BE25-4873-8C1E-23A15693B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74"/>
          <a:stretch/>
        </p:blipFill>
        <p:spPr>
          <a:xfrm>
            <a:off x="3140853" y="1540050"/>
            <a:ext cx="9051147" cy="2342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28BAD-1498-4432-9FC5-DBF56FB06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76"/>
          <a:stretch/>
        </p:blipFill>
        <p:spPr>
          <a:xfrm>
            <a:off x="305006" y="1299521"/>
            <a:ext cx="2835847" cy="2554024"/>
          </a:xfrm>
          <a:prstGeom prst="roundRect">
            <a:avLst>
              <a:gd name="adj" fmla="val 6431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25E40-6FDD-4CC7-8A66-502D842D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29" y="4417092"/>
            <a:ext cx="9006971" cy="2342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ACE45C-3111-40B0-B75D-BA1CA803AE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" b="26543"/>
          <a:stretch/>
        </p:blipFill>
        <p:spPr>
          <a:xfrm>
            <a:off x="305006" y="3931479"/>
            <a:ext cx="2835847" cy="2926521"/>
          </a:xfrm>
          <a:prstGeom prst="roundRect">
            <a:avLst>
              <a:gd name="adj" fmla="val 6722"/>
            </a:avLst>
          </a:prstGeom>
        </p:spPr>
      </p:pic>
    </p:spTree>
    <p:extLst>
      <p:ext uri="{BB962C8B-B14F-4D97-AF65-F5344CB8AC3E}">
        <p14:creationId xmlns:p14="http://schemas.microsoft.com/office/powerpoint/2010/main" val="404661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b="1" dirty="0"/>
              <a:t>Large multi-site cohort with harmonized protocol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multi-site cohort with harmonized protocol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03BDF-9353-44B9-BD42-24CA2A2A7507}"/>
              </a:ext>
            </a:extLst>
          </p:cNvPr>
          <p:cNvGrpSpPr/>
          <p:nvPr/>
        </p:nvGrpSpPr>
        <p:grpSpPr>
          <a:xfrm>
            <a:off x="1339556" y="2569889"/>
            <a:ext cx="5585901" cy="930199"/>
            <a:chOff x="1339556" y="2569889"/>
            <a:chExt cx="5585901" cy="930199"/>
          </a:xfrm>
        </p:grpSpPr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764BE5E0-8EFE-4D1A-9FF5-868F0AF45F10}"/>
                </a:ext>
              </a:extLst>
            </p:cNvPr>
            <p:cNvSpPr/>
            <p:nvPr/>
          </p:nvSpPr>
          <p:spPr>
            <a:xfrm rot="5400000">
              <a:off x="1678896" y="2230549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078152-8743-4CD5-ABDF-68393504BE3A}"/>
                </a:ext>
              </a:extLst>
            </p:cNvPr>
            <p:cNvSpPr txBox="1">
              <a:spLocks/>
            </p:cNvSpPr>
            <p:nvPr/>
          </p:nvSpPr>
          <p:spPr>
            <a:xfrm>
              <a:off x="2378443" y="2705183"/>
              <a:ext cx="4547014" cy="79490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b="1" dirty="0"/>
                <a:t>Site specific analyses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multi-site cohort with harmonized protocol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03BDF-9353-44B9-BD42-24CA2A2A7507}"/>
              </a:ext>
            </a:extLst>
          </p:cNvPr>
          <p:cNvGrpSpPr/>
          <p:nvPr/>
        </p:nvGrpSpPr>
        <p:grpSpPr>
          <a:xfrm>
            <a:off x="1339556" y="2569889"/>
            <a:ext cx="5585901" cy="930199"/>
            <a:chOff x="1339556" y="2569889"/>
            <a:chExt cx="5585901" cy="930199"/>
          </a:xfrm>
        </p:grpSpPr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764BE5E0-8EFE-4D1A-9FF5-868F0AF45F10}"/>
                </a:ext>
              </a:extLst>
            </p:cNvPr>
            <p:cNvSpPr/>
            <p:nvPr/>
          </p:nvSpPr>
          <p:spPr>
            <a:xfrm rot="5400000">
              <a:off x="1678896" y="2230549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078152-8743-4CD5-ABDF-68393504BE3A}"/>
                </a:ext>
              </a:extLst>
            </p:cNvPr>
            <p:cNvSpPr txBox="1">
              <a:spLocks/>
            </p:cNvSpPr>
            <p:nvPr/>
          </p:nvSpPr>
          <p:spPr>
            <a:xfrm>
              <a:off x="2378443" y="2705183"/>
              <a:ext cx="4547014" cy="79490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Site specific analyses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D4AEC-1448-4FE0-A787-2ED993BBA355}"/>
              </a:ext>
            </a:extLst>
          </p:cNvPr>
          <p:cNvGrpSpPr/>
          <p:nvPr/>
        </p:nvGrpSpPr>
        <p:grpSpPr>
          <a:xfrm>
            <a:off x="2821231" y="3566934"/>
            <a:ext cx="5805608" cy="998304"/>
            <a:chOff x="2821231" y="3566934"/>
            <a:chExt cx="5805608" cy="998304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E948DED9-49CD-4A32-BBD3-78362327273A}"/>
                </a:ext>
              </a:extLst>
            </p:cNvPr>
            <p:cNvSpPr txBox="1">
              <a:spLocks/>
            </p:cNvSpPr>
            <p:nvPr/>
          </p:nvSpPr>
          <p:spPr>
            <a:xfrm>
              <a:off x="3687289" y="3566934"/>
              <a:ext cx="4939550" cy="998304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b="1" dirty="0"/>
                <a:t>Nested case/control analysis</a:t>
              </a:r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85EBB20D-07D0-42E0-AD31-B8EAF5B9F29C}"/>
                </a:ext>
              </a:extLst>
            </p:cNvPr>
            <p:cNvSpPr/>
            <p:nvPr/>
          </p:nvSpPr>
          <p:spPr>
            <a:xfrm rot="5400000">
              <a:off x="3160571" y="3277272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multi-site cohort with harmonized protocol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03BDF-9353-44B9-BD42-24CA2A2A7507}"/>
              </a:ext>
            </a:extLst>
          </p:cNvPr>
          <p:cNvGrpSpPr/>
          <p:nvPr/>
        </p:nvGrpSpPr>
        <p:grpSpPr>
          <a:xfrm>
            <a:off x="1339556" y="2569889"/>
            <a:ext cx="5585901" cy="930199"/>
            <a:chOff x="1339556" y="2569889"/>
            <a:chExt cx="5585901" cy="930199"/>
          </a:xfrm>
        </p:grpSpPr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764BE5E0-8EFE-4D1A-9FF5-868F0AF45F10}"/>
                </a:ext>
              </a:extLst>
            </p:cNvPr>
            <p:cNvSpPr/>
            <p:nvPr/>
          </p:nvSpPr>
          <p:spPr>
            <a:xfrm rot="5400000">
              <a:off x="1678896" y="2230549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078152-8743-4CD5-ABDF-68393504BE3A}"/>
                </a:ext>
              </a:extLst>
            </p:cNvPr>
            <p:cNvSpPr txBox="1">
              <a:spLocks/>
            </p:cNvSpPr>
            <p:nvPr/>
          </p:nvSpPr>
          <p:spPr>
            <a:xfrm>
              <a:off x="2378443" y="2705183"/>
              <a:ext cx="4547014" cy="79490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Site specific analyses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D4AEC-1448-4FE0-A787-2ED993BBA355}"/>
              </a:ext>
            </a:extLst>
          </p:cNvPr>
          <p:cNvGrpSpPr/>
          <p:nvPr/>
        </p:nvGrpSpPr>
        <p:grpSpPr>
          <a:xfrm>
            <a:off x="2821231" y="3566934"/>
            <a:ext cx="5805608" cy="998304"/>
            <a:chOff x="2821231" y="3566934"/>
            <a:chExt cx="5805608" cy="998304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E948DED9-49CD-4A32-BBD3-78362327273A}"/>
                </a:ext>
              </a:extLst>
            </p:cNvPr>
            <p:cNvSpPr txBox="1">
              <a:spLocks/>
            </p:cNvSpPr>
            <p:nvPr/>
          </p:nvSpPr>
          <p:spPr>
            <a:xfrm>
              <a:off x="3687289" y="3566934"/>
              <a:ext cx="4939550" cy="998304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Nested case/control analysis</a:t>
              </a:r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85EBB20D-07D0-42E0-AD31-B8EAF5B9F29C}"/>
                </a:ext>
              </a:extLst>
            </p:cNvPr>
            <p:cNvSpPr/>
            <p:nvPr/>
          </p:nvSpPr>
          <p:spPr>
            <a:xfrm rot="5400000">
              <a:off x="3160571" y="3277272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9175E-E5BC-44B0-B14F-26E47D2B86D3}"/>
              </a:ext>
            </a:extLst>
          </p:cNvPr>
          <p:cNvGrpSpPr/>
          <p:nvPr/>
        </p:nvGrpSpPr>
        <p:grpSpPr>
          <a:xfrm>
            <a:off x="4452951" y="4632084"/>
            <a:ext cx="7503546" cy="1154237"/>
            <a:chOff x="4452951" y="4632084"/>
            <a:chExt cx="7503546" cy="1154237"/>
          </a:xfrm>
        </p:grpSpPr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CC1A22A9-6378-4E2B-B396-87706A26F5E4}"/>
                </a:ext>
              </a:extLst>
            </p:cNvPr>
            <p:cNvSpPr txBox="1">
              <a:spLocks/>
            </p:cNvSpPr>
            <p:nvPr/>
          </p:nvSpPr>
          <p:spPr>
            <a:xfrm>
              <a:off x="5721246" y="4632084"/>
              <a:ext cx="6235251" cy="115423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b="1" dirty="0"/>
                <a:t>Measure biomarker expression</a:t>
              </a:r>
            </a:p>
          </p:txBody>
        </p:sp>
        <p:sp>
          <p:nvSpPr>
            <p:cNvPr id="20" name="Arrow: Bent-Up 19">
              <a:extLst>
                <a:ext uri="{FF2B5EF4-FFF2-40B4-BE49-F238E27FC236}">
                  <a16:creationId xmlns:a16="http://schemas.microsoft.com/office/drawing/2014/main" id="{63856B50-F700-4C0C-83BA-6658C90D1A6C}"/>
                </a:ext>
              </a:extLst>
            </p:cNvPr>
            <p:cNvSpPr/>
            <p:nvPr/>
          </p:nvSpPr>
          <p:spPr>
            <a:xfrm rot="5400000">
              <a:off x="4792291" y="4323995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315-CE4A-41ED-8BBB-A9C7D79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7" y="202730"/>
            <a:ext cx="11633993" cy="115423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+mn-lt"/>
              </a:rPr>
              <a:t>An Integrated Global Health Research Continuum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08EE-BA72-4160-A441-4FE14DB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7" y="1484101"/>
            <a:ext cx="5668780" cy="1154237"/>
          </a:xfrm>
        </p:spPr>
        <p:txBody>
          <a:bodyPr anchor="ctr" anchorCtr="0">
            <a:noAutofit/>
          </a:bodyPr>
          <a:lstStyle/>
          <a:p>
            <a:pPr marL="152396" indent="0" algn="ctr"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multi-site cohort with harmonized protocol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03BDF-9353-44B9-BD42-24CA2A2A7507}"/>
              </a:ext>
            </a:extLst>
          </p:cNvPr>
          <p:cNvGrpSpPr/>
          <p:nvPr/>
        </p:nvGrpSpPr>
        <p:grpSpPr>
          <a:xfrm>
            <a:off x="1339556" y="2569889"/>
            <a:ext cx="5585901" cy="930199"/>
            <a:chOff x="1339556" y="2569889"/>
            <a:chExt cx="5585901" cy="930199"/>
          </a:xfrm>
        </p:grpSpPr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764BE5E0-8EFE-4D1A-9FF5-868F0AF45F10}"/>
                </a:ext>
              </a:extLst>
            </p:cNvPr>
            <p:cNvSpPr/>
            <p:nvPr/>
          </p:nvSpPr>
          <p:spPr>
            <a:xfrm rot="5400000">
              <a:off x="1678896" y="2230549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078152-8743-4CD5-ABDF-68393504BE3A}"/>
                </a:ext>
              </a:extLst>
            </p:cNvPr>
            <p:cNvSpPr txBox="1">
              <a:spLocks/>
            </p:cNvSpPr>
            <p:nvPr/>
          </p:nvSpPr>
          <p:spPr>
            <a:xfrm>
              <a:off x="2378443" y="2705183"/>
              <a:ext cx="4547014" cy="79490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Site specific analyses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D4AEC-1448-4FE0-A787-2ED993BBA355}"/>
              </a:ext>
            </a:extLst>
          </p:cNvPr>
          <p:cNvGrpSpPr/>
          <p:nvPr/>
        </p:nvGrpSpPr>
        <p:grpSpPr>
          <a:xfrm>
            <a:off x="2821231" y="3566934"/>
            <a:ext cx="5805608" cy="998304"/>
            <a:chOff x="2821231" y="3566934"/>
            <a:chExt cx="5805608" cy="998304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E948DED9-49CD-4A32-BBD3-78362327273A}"/>
                </a:ext>
              </a:extLst>
            </p:cNvPr>
            <p:cNvSpPr txBox="1">
              <a:spLocks/>
            </p:cNvSpPr>
            <p:nvPr/>
          </p:nvSpPr>
          <p:spPr>
            <a:xfrm>
              <a:off x="3687289" y="3566934"/>
              <a:ext cx="4939550" cy="998304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Nested case/control analysis</a:t>
              </a:r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85EBB20D-07D0-42E0-AD31-B8EAF5B9F29C}"/>
                </a:ext>
              </a:extLst>
            </p:cNvPr>
            <p:cNvSpPr/>
            <p:nvPr/>
          </p:nvSpPr>
          <p:spPr>
            <a:xfrm rot="5400000">
              <a:off x="3160571" y="3277272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9175E-E5BC-44B0-B14F-26E47D2B86D3}"/>
              </a:ext>
            </a:extLst>
          </p:cNvPr>
          <p:cNvGrpSpPr/>
          <p:nvPr/>
        </p:nvGrpSpPr>
        <p:grpSpPr>
          <a:xfrm>
            <a:off x="4452951" y="4632084"/>
            <a:ext cx="7503546" cy="1154237"/>
            <a:chOff x="4452951" y="4632084"/>
            <a:chExt cx="7503546" cy="1154237"/>
          </a:xfrm>
        </p:grpSpPr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CC1A22A9-6378-4E2B-B396-87706A26F5E4}"/>
                </a:ext>
              </a:extLst>
            </p:cNvPr>
            <p:cNvSpPr txBox="1">
              <a:spLocks/>
            </p:cNvSpPr>
            <p:nvPr/>
          </p:nvSpPr>
          <p:spPr>
            <a:xfrm>
              <a:off x="5721246" y="4632084"/>
              <a:ext cx="6235251" cy="115423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Measure biomarker expression</a:t>
              </a:r>
            </a:p>
          </p:txBody>
        </p:sp>
        <p:sp>
          <p:nvSpPr>
            <p:cNvPr id="20" name="Arrow: Bent-Up 19">
              <a:extLst>
                <a:ext uri="{FF2B5EF4-FFF2-40B4-BE49-F238E27FC236}">
                  <a16:creationId xmlns:a16="http://schemas.microsoft.com/office/drawing/2014/main" id="{63856B50-F700-4C0C-83BA-6658C90D1A6C}"/>
                </a:ext>
              </a:extLst>
            </p:cNvPr>
            <p:cNvSpPr/>
            <p:nvPr/>
          </p:nvSpPr>
          <p:spPr>
            <a:xfrm rot="5400000">
              <a:off x="4792291" y="4323995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C14BBB-33C7-4806-824B-CD1ED42F34B0}"/>
              </a:ext>
            </a:extLst>
          </p:cNvPr>
          <p:cNvGrpSpPr/>
          <p:nvPr/>
        </p:nvGrpSpPr>
        <p:grpSpPr>
          <a:xfrm>
            <a:off x="6376253" y="5710058"/>
            <a:ext cx="5815747" cy="840219"/>
            <a:chOff x="6376253" y="5710058"/>
            <a:chExt cx="5815747" cy="840219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4EFDF8E0-9D02-4DAF-AAD8-5D45B90C6728}"/>
                </a:ext>
              </a:extLst>
            </p:cNvPr>
            <p:cNvSpPr txBox="1">
              <a:spLocks/>
            </p:cNvSpPr>
            <p:nvPr/>
          </p:nvSpPr>
          <p:spPr>
            <a:xfrm>
              <a:off x="7490086" y="5853166"/>
              <a:ext cx="4701914" cy="69711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 algn="ctr">
                <a:buFont typeface="Arial" panose="020B0604020202020204" pitchFamily="34" charset="0"/>
                <a:buNone/>
              </a:pPr>
              <a:r>
                <a:rPr lang="en-US" sz="3600" b="1" dirty="0"/>
                <a:t>Pathogen sequencing</a:t>
              </a:r>
            </a:p>
          </p:txBody>
        </p:sp>
        <p:sp>
          <p:nvSpPr>
            <p:cNvPr id="21" name="Arrow: Bent-Up 20">
              <a:extLst>
                <a:ext uri="{FF2B5EF4-FFF2-40B4-BE49-F238E27FC236}">
                  <a16:creationId xmlns:a16="http://schemas.microsoft.com/office/drawing/2014/main" id="{15847296-4B25-46DC-B372-8DEA4F1CB5A4}"/>
                </a:ext>
              </a:extLst>
            </p:cNvPr>
            <p:cNvSpPr/>
            <p:nvPr/>
          </p:nvSpPr>
          <p:spPr>
            <a:xfrm rot="5400000">
              <a:off x="6715593" y="5370718"/>
              <a:ext cx="689550" cy="136822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CA3203-AE8A-4756-A8E4-21B0C121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1" y="3665236"/>
            <a:ext cx="2527469" cy="2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937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linEpiDB">
      <a:dk1>
        <a:srgbClr val="282827"/>
      </a:dk1>
      <a:lt1>
        <a:srgbClr val="F7FAFA"/>
      </a:lt1>
      <a:dk2>
        <a:srgbClr val="508E9D"/>
      </a:dk2>
      <a:lt2>
        <a:srgbClr val="85B3C3"/>
      </a:lt2>
      <a:accent1>
        <a:srgbClr val="9B242D"/>
      </a:accent1>
      <a:accent2>
        <a:srgbClr val="CF313C"/>
      </a:accent2>
      <a:accent3>
        <a:srgbClr val="A5A5A5"/>
      </a:accent3>
      <a:accent4>
        <a:srgbClr val="FFC000"/>
      </a:accent4>
      <a:accent5>
        <a:srgbClr val="508E9D"/>
      </a:accent5>
      <a:accent6>
        <a:srgbClr val="70AD47"/>
      </a:accent6>
      <a:hlink>
        <a:srgbClr val="701A20"/>
      </a:hlink>
      <a:folHlink>
        <a:srgbClr val="9B24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9ED0E5-C0AA-4901-BD37-03F0B718B7D0}" vid="{D1B7B847-A699-4A32-A161-68CE887695C5}"/>
    </a:ext>
  </a:extLst>
</a:theme>
</file>

<file path=ppt/theme/theme2.xml><?xml version="1.0" encoding="utf-8"?>
<a:theme xmlns:a="http://schemas.openxmlformats.org/drawingml/2006/main" name="1_Theme1">
  <a:themeElements>
    <a:clrScheme name="ClinEpiDB">
      <a:dk1>
        <a:srgbClr val="282827"/>
      </a:dk1>
      <a:lt1>
        <a:srgbClr val="F7FAFA"/>
      </a:lt1>
      <a:dk2>
        <a:srgbClr val="508E9D"/>
      </a:dk2>
      <a:lt2>
        <a:srgbClr val="85B3C3"/>
      </a:lt2>
      <a:accent1>
        <a:srgbClr val="9B242D"/>
      </a:accent1>
      <a:accent2>
        <a:srgbClr val="CF313C"/>
      </a:accent2>
      <a:accent3>
        <a:srgbClr val="A5A5A5"/>
      </a:accent3>
      <a:accent4>
        <a:srgbClr val="FFC000"/>
      </a:accent4>
      <a:accent5>
        <a:srgbClr val="508E9D"/>
      </a:accent5>
      <a:accent6>
        <a:srgbClr val="70AD47"/>
      </a:accent6>
      <a:hlink>
        <a:srgbClr val="701A20"/>
      </a:hlink>
      <a:folHlink>
        <a:srgbClr val="9B24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9ED0E5-C0AA-4901-BD37-03F0B718B7D0}" vid="{D1B7B847-A699-4A32-A161-68CE887695C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25023</TotalTime>
  <Words>971</Words>
  <Application>Microsoft Office PowerPoint</Application>
  <PresentationFormat>Widescreen</PresentationFormat>
  <Paragraphs>219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Bahnschrift</vt:lpstr>
      <vt:lpstr>Biondi</vt:lpstr>
      <vt:lpstr>Calibri</vt:lpstr>
      <vt:lpstr>Calibri Light</vt:lpstr>
      <vt:lpstr>Exo 2 Light</vt:lpstr>
      <vt:lpstr>Helvetica Neue</vt:lpstr>
      <vt:lpstr>Source Sans Pro</vt:lpstr>
      <vt:lpstr>Wingdings</vt:lpstr>
      <vt:lpstr>Theme1</vt:lpstr>
      <vt:lpstr>1_Theme1</vt:lpstr>
      <vt:lpstr>Bioinformatic approaches to incorporate  epidemiological data</vt:lpstr>
      <vt:lpstr>The benefit of data sharing comes  "not from providing access to data or depositing them somewhere, but from making it possible for others to find and reanalyze the data in a meaningful way" </vt:lpstr>
      <vt:lpstr>Distribution of qPCR data in African vs. Asian Sites in the GEMS Study</vt:lpstr>
      <vt:lpstr>One step further: comparison between studies…</vt:lpstr>
      <vt:lpstr>An Integrated Global Health Research Continuum </vt:lpstr>
      <vt:lpstr>An Integrated Global Health Research Continuum </vt:lpstr>
      <vt:lpstr>An Integrated Global Health Research Continuum </vt:lpstr>
      <vt:lpstr>An Integrated Global Health Research Continuum </vt:lpstr>
      <vt:lpstr>An Integrated Global Health Research Continuum </vt:lpstr>
      <vt:lpstr>An Integrated Global Health Research Continuum </vt:lpstr>
      <vt:lpstr>An Integrated Global Health Research Continuum </vt:lpstr>
      <vt:lpstr>FAIR Data Use</vt:lpstr>
      <vt:lpstr>PowerPoint Presentation</vt:lpstr>
      <vt:lpstr>PowerPoint Presentation</vt:lpstr>
      <vt:lpstr>Each dataset is accessible through ‘cards’</vt:lpstr>
      <vt:lpstr>Integration of Epidemiologic and Genomic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Continued engagement and future directions…</vt:lpstr>
      <vt:lpstr>Continued engagement and future directions…</vt:lpstr>
      <vt:lpstr>Thank you!</vt:lpstr>
      <vt:lpstr>PowerPoint Presentation</vt:lpstr>
    </vt:vector>
  </TitlesOfParts>
  <Company>Penn Arts and Sciences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Lindsay, Brianna</dc:creator>
  <cp:lastModifiedBy>Lindsay, Brianna</cp:lastModifiedBy>
  <cp:revision>211</cp:revision>
  <dcterms:created xsi:type="dcterms:W3CDTF">2019-02-25T20:15:27Z</dcterms:created>
  <dcterms:modified xsi:type="dcterms:W3CDTF">2019-11-13T09:55:57Z</dcterms:modified>
</cp:coreProperties>
</file>